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9" r:id="rId1"/>
  </p:sldMasterIdLst>
  <p:notesMasterIdLst>
    <p:notesMasterId r:id="rId43"/>
  </p:notesMasterIdLst>
  <p:sldIdLst>
    <p:sldId id="256" r:id="rId2"/>
    <p:sldId id="273" r:id="rId3"/>
    <p:sldId id="272" r:id="rId4"/>
    <p:sldId id="305" r:id="rId5"/>
    <p:sldId id="301" r:id="rId6"/>
    <p:sldId id="307" r:id="rId7"/>
    <p:sldId id="308" r:id="rId8"/>
    <p:sldId id="309" r:id="rId9"/>
    <p:sldId id="302" r:id="rId10"/>
    <p:sldId id="311" r:id="rId11"/>
    <p:sldId id="313" r:id="rId12"/>
    <p:sldId id="303" r:id="rId13"/>
    <p:sldId id="312" r:id="rId14"/>
    <p:sldId id="314" r:id="rId15"/>
    <p:sldId id="299" r:id="rId16"/>
    <p:sldId id="306" r:id="rId17"/>
    <p:sldId id="257" r:id="rId18"/>
    <p:sldId id="274" r:id="rId19"/>
    <p:sldId id="281" r:id="rId20"/>
    <p:sldId id="258" r:id="rId21"/>
    <p:sldId id="275" r:id="rId22"/>
    <p:sldId id="278" r:id="rId23"/>
    <p:sldId id="277" r:id="rId24"/>
    <p:sldId id="298" r:id="rId25"/>
    <p:sldId id="276" r:id="rId26"/>
    <p:sldId id="279" r:id="rId27"/>
    <p:sldId id="280" r:id="rId28"/>
    <p:sldId id="282" r:id="rId29"/>
    <p:sldId id="283" r:id="rId30"/>
    <p:sldId id="288" r:id="rId31"/>
    <p:sldId id="285" r:id="rId32"/>
    <p:sldId id="295" r:id="rId33"/>
    <p:sldId id="289" r:id="rId34"/>
    <p:sldId id="290" r:id="rId35"/>
    <p:sldId id="291" r:id="rId36"/>
    <p:sldId id="292" r:id="rId37"/>
    <p:sldId id="293" r:id="rId38"/>
    <p:sldId id="294" r:id="rId39"/>
    <p:sldId id="287" r:id="rId40"/>
    <p:sldId id="268" r:id="rId41"/>
    <p:sldId id="269"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9" d="100"/>
          <a:sy n="89" d="100"/>
        </p:scale>
        <p:origin x="466"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F673A75-7192-4AE4-B462-4D8CE034C5CF}" type="datetimeFigureOut">
              <a:rPr lang="en-US" smtClean="0"/>
              <a:t>11/30/2016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7C35D37-EB40-4AF8-8C61-1B2AF950EA12}" type="slidenum">
              <a:rPr lang="en-US" smtClean="0"/>
              <a:t>‹#›</a:t>
            </a:fld>
            <a:endParaRPr lang="en-US"/>
          </a:p>
        </p:txBody>
      </p:sp>
    </p:spTree>
    <p:extLst>
      <p:ext uri="{BB962C8B-B14F-4D97-AF65-F5344CB8AC3E}">
        <p14:creationId xmlns:p14="http://schemas.microsoft.com/office/powerpoint/2010/main" val="13188941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765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smtClean="0"/>
          </a:p>
        </p:txBody>
      </p:sp>
      <p:sp>
        <p:nvSpPr>
          <p:cNvPr id="4" name="Slide Number Placeholder 3"/>
          <p:cNvSpPr>
            <a:spLocks noGrp="1"/>
          </p:cNvSpPr>
          <p:nvPr>
            <p:ph type="sldNum" sz="quarter" idx="5"/>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58CB81DB-D7B0-441D-AB7C-E9DA66E88E18}" type="slidenum">
              <a:rPr lang="en-US" altLang="en-US">
                <a:latin typeface="Calibri" panose="020F0502020204030204" pitchFamily="34" charset="0"/>
              </a:rPr>
              <a:pPr eaLnBrk="1" hangingPunct="1"/>
              <a:t>13</a:t>
            </a:fld>
            <a:endParaRPr lang="en-US" altLang="en-US">
              <a:latin typeface="Calibri" panose="020F0502020204030204" pitchFamily="34" charset="0"/>
            </a:endParaRPr>
          </a:p>
        </p:txBody>
      </p:sp>
    </p:spTree>
    <p:extLst>
      <p:ext uri="{BB962C8B-B14F-4D97-AF65-F5344CB8AC3E}">
        <p14:creationId xmlns:p14="http://schemas.microsoft.com/office/powerpoint/2010/main" val="4930906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C07CDFC8-0D1B-4B08-9525-0DFD23F8BA04}" type="datetimeFigureOut">
              <a:rPr lang="en-US" smtClean="0"/>
              <a:t>11/30/2016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F3CF508-E1B1-4504-BDCC-F53DB3F3E2AE}"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67057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07CDFC8-0D1B-4B08-9525-0DFD23F8BA04}" type="datetimeFigureOut">
              <a:rPr lang="en-US" smtClean="0"/>
              <a:t>11/30/2016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F3CF508-E1B1-4504-BDCC-F53DB3F3E2AE}" type="slidenum">
              <a:rPr lang="en-US" smtClean="0"/>
              <a:t>‹#›</a:t>
            </a:fld>
            <a:endParaRPr lang="en-US"/>
          </a:p>
        </p:txBody>
      </p:sp>
    </p:spTree>
    <p:extLst>
      <p:ext uri="{BB962C8B-B14F-4D97-AF65-F5344CB8AC3E}">
        <p14:creationId xmlns:p14="http://schemas.microsoft.com/office/powerpoint/2010/main" val="40632406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07CDFC8-0D1B-4B08-9525-0DFD23F8BA04}" type="datetimeFigureOut">
              <a:rPr lang="en-US" smtClean="0"/>
              <a:t>11/30/2016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F3CF508-E1B1-4504-BDCC-F53DB3F3E2AE}" type="slidenum">
              <a:rPr lang="en-US" smtClean="0"/>
              <a:t>‹#›</a:t>
            </a:fld>
            <a:endParaRPr lang="en-US"/>
          </a:p>
        </p:txBody>
      </p:sp>
    </p:spTree>
    <p:extLst>
      <p:ext uri="{BB962C8B-B14F-4D97-AF65-F5344CB8AC3E}">
        <p14:creationId xmlns:p14="http://schemas.microsoft.com/office/powerpoint/2010/main" val="13959956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07CDFC8-0D1B-4B08-9525-0DFD23F8BA04}" type="datetimeFigureOut">
              <a:rPr lang="en-US" smtClean="0"/>
              <a:t>11/30/2016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F3CF508-E1B1-4504-BDCC-F53DB3F3E2AE}" type="slidenum">
              <a:rPr lang="en-US" smtClean="0"/>
              <a:t>‹#›</a:t>
            </a:fld>
            <a:endParaRPr lang="en-US"/>
          </a:p>
        </p:txBody>
      </p:sp>
    </p:spTree>
    <p:extLst>
      <p:ext uri="{BB962C8B-B14F-4D97-AF65-F5344CB8AC3E}">
        <p14:creationId xmlns:p14="http://schemas.microsoft.com/office/powerpoint/2010/main" val="8532516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07CDFC8-0D1B-4B08-9525-0DFD23F8BA04}" type="datetimeFigureOut">
              <a:rPr lang="en-US" smtClean="0"/>
              <a:t>11/30/2016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F3CF508-E1B1-4504-BDCC-F53DB3F3E2AE}"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937259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C07CDFC8-0D1B-4B08-9525-0DFD23F8BA04}" type="datetimeFigureOut">
              <a:rPr lang="en-US" smtClean="0"/>
              <a:t>11/30/2016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F3CF508-E1B1-4504-BDCC-F53DB3F3E2AE}" type="slidenum">
              <a:rPr lang="en-US" smtClean="0"/>
              <a:t>‹#›</a:t>
            </a:fld>
            <a:endParaRPr lang="en-US"/>
          </a:p>
        </p:txBody>
      </p:sp>
    </p:spTree>
    <p:extLst>
      <p:ext uri="{BB962C8B-B14F-4D97-AF65-F5344CB8AC3E}">
        <p14:creationId xmlns:p14="http://schemas.microsoft.com/office/powerpoint/2010/main" val="40499373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C07CDFC8-0D1B-4B08-9525-0DFD23F8BA04}" type="datetimeFigureOut">
              <a:rPr lang="en-US" smtClean="0"/>
              <a:t>11/30/2016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F3CF508-E1B1-4504-BDCC-F53DB3F3E2AE}" type="slidenum">
              <a:rPr lang="en-US" smtClean="0"/>
              <a:t>‹#›</a:t>
            </a:fld>
            <a:endParaRPr lang="en-US"/>
          </a:p>
        </p:txBody>
      </p:sp>
    </p:spTree>
    <p:extLst>
      <p:ext uri="{BB962C8B-B14F-4D97-AF65-F5344CB8AC3E}">
        <p14:creationId xmlns:p14="http://schemas.microsoft.com/office/powerpoint/2010/main" val="31867569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C07CDFC8-0D1B-4B08-9525-0DFD23F8BA04}" type="datetimeFigureOut">
              <a:rPr lang="en-US" smtClean="0"/>
              <a:t>11/30/2016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F3CF508-E1B1-4504-BDCC-F53DB3F3E2AE}" type="slidenum">
              <a:rPr lang="en-US" smtClean="0"/>
              <a:t>‹#›</a:t>
            </a:fld>
            <a:endParaRPr lang="en-US"/>
          </a:p>
        </p:txBody>
      </p:sp>
    </p:spTree>
    <p:extLst>
      <p:ext uri="{BB962C8B-B14F-4D97-AF65-F5344CB8AC3E}">
        <p14:creationId xmlns:p14="http://schemas.microsoft.com/office/powerpoint/2010/main" val="27445937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C07CDFC8-0D1B-4B08-9525-0DFD23F8BA04}" type="datetimeFigureOut">
              <a:rPr lang="en-US" smtClean="0"/>
              <a:t>11/30/2016</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EF3CF508-E1B1-4504-BDCC-F53DB3F3E2AE}" type="slidenum">
              <a:rPr lang="en-US" smtClean="0"/>
              <a:t>‹#›</a:t>
            </a:fld>
            <a:endParaRPr lang="en-US"/>
          </a:p>
        </p:txBody>
      </p:sp>
    </p:spTree>
    <p:extLst>
      <p:ext uri="{BB962C8B-B14F-4D97-AF65-F5344CB8AC3E}">
        <p14:creationId xmlns:p14="http://schemas.microsoft.com/office/powerpoint/2010/main" val="26603850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C07CDFC8-0D1B-4B08-9525-0DFD23F8BA04}" type="datetimeFigureOut">
              <a:rPr lang="en-US" smtClean="0"/>
              <a:t>11/30/2016</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EF3CF508-E1B1-4504-BDCC-F53DB3F3E2AE}" type="slidenum">
              <a:rPr lang="en-US" smtClean="0"/>
              <a:t>‹#›</a:t>
            </a:fld>
            <a:endParaRPr lang="en-US"/>
          </a:p>
        </p:txBody>
      </p:sp>
    </p:spTree>
    <p:extLst>
      <p:ext uri="{BB962C8B-B14F-4D97-AF65-F5344CB8AC3E}">
        <p14:creationId xmlns:p14="http://schemas.microsoft.com/office/powerpoint/2010/main" val="32618113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07CDFC8-0D1B-4B08-9525-0DFD23F8BA04}" type="datetimeFigureOut">
              <a:rPr lang="en-US" smtClean="0"/>
              <a:t>11/30/2016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F3CF508-E1B1-4504-BDCC-F53DB3F3E2AE}" type="slidenum">
              <a:rPr lang="en-US" smtClean="0"/>
              <a:t>‹#›</a:t>
            </a:fld>
            <a:endParaRPr lang="en-US"/>
          </a:p>
        </p:txBody>
      </p:sp>
    </p:spTree>
    <p:extLst>
      <p:ext uri="{BB962C8B-B14F-4D97-AF65-F5344CB8AC3E}">
        <p14:creationId xmlns:p14="http://schemas.microsoft.com/office/powerpoint/2010/main" val="38927901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C07CDFC8-0D1B-4B08-9525-0DFD23F8BA04}" type="datetimeFigureOut">
              <a:rPr lang="en-US" smtClean="0"/>
              <a:t>11/30/2016</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EF3CF508-E1B1-4504-BDCC-F53DB3F3E2AE}"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88145493"/>
      </p:ext>
    </p:extLst>
  </p:cSld>
  <p:clrMap bg1="lt1" tx1="dk1" bg2="lt2" tx2="dk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00051" y="1124370"/>
            <a:ext cx="9144000" cy="2387600"/>
          </a:xfrm>
        </p:spPr>
        <p:txBody>
          <a:bodyPr>
            <a:normAutofit/>
          </a:bodyPr>
          <a:lstStyle/>
          <a:p>
            <a:r>
              <a:rPr lang="en-US" sz="4400" b="1" dirty="0" smtClean="0"/>
              <a:t>My TTT on Big Data</a:t>
            </a:r>
            <a:r>
              <a:rPr lang="en-US" sz="3200" b="1" dirty="0"/>
              <a:t/>
            </a:r>
            <a:br>
              <a:rPr lang="en-US" sz="3200" b="1" dirty="0"/>
            </a:br>
            <a:endParaRPr lang="en-US" sz="3200" b="1" dirty="0"/>
          </a:p>
        </p:txBody>
      </p:sp>
      <p:sp>
        <p:nvSpPr>
          <p:cNvPr id="3" name="Subtitle 2"/>
          <p:cNvSpPr>
            <a:spLocks noGrp="1"/>
          </p:cNvSpPr>
          <p:nvPr>
            <p:ph type="subTitle" idx="1"/>
          </p:nvPr>
        </p:nvSpPr>
        <p:spPr/>
        <p:txBody>
          <a:bodyPr>
            <a:normAutofit fontScale="85000" lnSpcReduction="20000"/>
          </a:bodyPr>
          <a:lstStyle/>
          <a:p>
            <a:r>
              <a:rPr lang="en-US" dirty="0" smtClean="0"/>
              <a:t>By,</a:t>
            </a:r>
          </a:p>
          <a:p>
            <a:r>
              <a:rPr lang="en-US" dirty="0" smtClean="0"/>
              <a:t>Sangeetha</a:t>
            </a:r>
          </a:p>
          <a:p>
            <a:r>
              <a:rPr lang="en-US" dirty="0" smtClean="0"/>
              <a:t>29/11/2016</a:t>
            </a:r>
            <a:endParaRPr lang="en-US" dirty="0"/>
          </a:p>
        </p:txBody>
      </p:sp>
    </p:spTree>
    <p:extLst>
      <p:ext uri="{BB962C8B-B14F-4D97-AF65-F5344CB8AC3E}">
        <p14:creationId xmlns:p14="http://schemas.microsoft.com/office/powerpoint/2010/main" val="407393119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Who’s Generating Big Data</a:t>
            </a:r>
            <a:endParaRPr lang="en-US" dirty="0"/>
          </a:p>
        </p:txBody>
      </p:sp>
      <p:grpSp>
        <p:nvGrpSpPr>
          <p:cNvPr id="4" name="Group 3"/>
          <p:cNvGrpSpPr/>
          <p:nvPr/>
        </p:nvGrpSpPr>
        <p:grpSpPr>
          <a:xfrm>
            <a:off x="1782420" y="2204576"/>
            <a:ext cx="2619050" cy="2202149"/>
            <a:chOff x="320661" y="1694798"/>
            <a:chExt cx="2619050" cy="2202149"/>
          </a:xfrm>
        </p:grpSpPr>
        <p:pic>
          <p:nvPicPr>
            <p:cNvPr id="9" name="Picture 8" descr="Screen shot 2013-01-13 at 5.24.36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9973" y="1694798"/>
              <a:ext cx="1092761" cy="1806907"/>
            </a:xfrm>
            <a:prstGeom prst="rect">
              <a:avLst/>
            </a:prstGeom>
          </p:spPr>
        </p:pic>
        <p:sp>
          <p:nvSpPr>
            <p:cNvPr id="18" name="TextBox 17"/>
            <p:cNvSpPr txBox="1"/>
            <p:nvPr/>
          </p:nvSpPr>
          <p:spPr>
            <a:xfrm>
              <a:off x="320661" y="3312172"/>
              <a:ext cx="2619050" cy="584775"/>
            </a:xfrm>
            <a:prstGeom prst="rect">
              <a:avLst/>
            </a:prstGeom>
            <a:noFill/>
          </p:spPr>
          <p:txBody>
            <a:bodyPr wrap="none" rtlCol="0">
              <a:spAutoFit/>
            </a:bodyPr>
            <a:lstStyle/>
            <a:p>
              <a:r>
                <a:rPr lang="en-US" sz="1600" b="1" dirty="0">
                  <a:solidFill>
                    <a:srgbClr val="800000"/>
                  </a:solidFill>
                </a:rPr>
                <a:t>Social media and networks</a:t>
              </a:r>
            </a:p>
            <a:p>
              <a:r>
                <a:rPr lang="en-US" sz="1600" dirty="0"/>
                <a:t>(all of us are generating data)</a:t>
              </a:r>
            </a:p>
          </p:txBody>
        </p:sp>
      </p:grpSp>
      <p:grpSp>
        <p:nvGrpSpPr>
          <p:cNvPr id="7" name="Group 6"/>
          <p:cNvGrpSpPr/>
          <p:nvPr/>
        </p:nvGrpSpPr>
        <p:grpSpPr>
          <a:xfrm>
            <a:off x="4473782" y="2107241"/>
            <a:ext cx="2791218" cy="2266489"/>
            <a:chOff x="3047431" y="1677257"/>
            <a:chExt cx="2791218" cy="2266489"/>
          </a:xfrm>
        </p:grpSpPr>
        <p:pic>
          <p:nvPicPr>
            <p:cNvPr id="5" name="Picture 4"/>
            <p:cNvPicPr>
              <a:picLocks noChangeAspect="1"/>
            </p:cNvPicPr>
            <p:nvPr/>
          </p:nvPicPr>
          <p:blipFill>
            <a:blip r:embed="rId3"/>
            <a:stretch>
              <a:fillRect/>
            </a:stretch>
          </p:blipFill>
          <p:spPr>
            <a:xfrm>
              <a:off x="4641644" y="1868931"/>
              <a:ext cx="994591" cy="671289"/>
            </a:xfrm>
            <a:prstGeom prst="rect">
              <a:avLst/>
            </a:prstGeom>
          </p:spPr>
        </p:pic>
        <p:pic>
          <p:nvPicPr>
            <p:cNvPr id="6" name="Picture 5"/>
            <p:cNvPicPr>
              <a:picLocks noChangeAspect="1"/>
            </p:cNvPicPr>
            <p:nvPr/>
          </p:nvPicPr>
          <p:blipFill>
            <a:blip r:embed="rId4"/>
            <a:stretch>
              <a:fillRect/>
            </a:stretch>
          </p:blipFill>
          <p:spPr>
            <a:xfrm>
              <a:off x="3841011" y="1868931"/>
              <a:ext cx="800633" cy="671289"/>
            </a:xfrm>
            <a:prstGeom prst="rect">
              <a:avLst/>
            </a:prstGeom>
          </p:spPr>
        </p:pic>
        <p:pic>
          <p:nvPicPr>
            <p:cNvPr id="10" name="Picture 9"/>
            <p:cNvPicPr>
              <a:picLocks noChangeAspect="1"/>
            </p:cNvPicPr>
            <p:nvPr/>
          </p:nvPicPr>
          <p:blipFill>
            <a:blip r:embed="rId5"/>
            <a:stretch>
              <a:fillRect/>
            </a:stretch>
          </p:blipFill>
          <p:spPr>
            <a:xfrm>
              <a:off x="4651715" y="2540220"/>
              <a:ext cx="984520" cy="747822"/>
            </a:xfrm>
            <a:prstGeom prst="rect">
              <a:avLst/>
            </a:prstGeom>
          </p:spPr>
        </p:pic>
        <p:pic>
          <p:nvPicPr>
            <p:cNvPr id="11" name="Picture 10"/>
            <p:cNvPicPr>
              <a:picLocks noChangeAspect="1"/>
            </p:cNvPicPr>
            <p:nvPr/>
          </p:nvPicPr>
          <p:blipFill>
            <a:blip r:embed="rId6"/>
            <a:stretch>
              <a:fillRect/>
            </a:stretch>
          </p:blipFill>
          <p:spPr>
            <a:xfrm>
              <a:off x="3047431" y="1677257"/>
              <a:ext cx="691475" cy="968065"/>
            </a:xfrm>
            <a:prstGeom prst="rect">
              <a:avLst/>
            </a:prstGeom>
          </p:spPr>
        </p:pic>
        <p:pic>
          <p:nvPicPr>
            <p:cNvPr id="12" name="Picture 11"/>
            <p:cNvPicPr>
              <a:picLocks noChangeAspect="1"/>
            </p:cNvPicPr>
            <p:nvPr/>
          </p:nvPicPr>
          <p:blipFill>
            <a:blip r:embed="rId7"/>
            <a:stretch>
              <a:fillRect/>
            </a:stretch>
          </p:blipFill>
          <p:spPr>
            <a:xfrm>
              <a:off x="3492577" y="2540220"/>
              <a:ext cx="1149067" cy="747822"/>
            </a:xfrm>
            <a:prstGeom prst="rect">
              <a:avLst/>
            </a:prstGeom>
          </p:spPr>
        </p:pic>
        <p:sp>
          <p:nvSpPr>
            <p:cNvPr id="19" name="TextBox 18"/>
            <p:cNvSpPr txBox="1"/>
            <p:nvPr/>
          </p:nvSpPr>
          <p:spPr>
            <a:xfrm>
              <a:off x="3289353" y="3358970"/>
              <a:ext cx="2549296" cy="584776"/>
            </a:xfrm>
            <a:prstGeom prst="rect">
              <a:avLst/>
            </a:prstGeom>
            <a:noFill/>
          </p:spPr>
          <p:txBody>
            <a:bodyPr wrap="none" rtlCol="0">
              <a:spAutoFit/>
            </a:bodyPr>
            <a:lstStyle/>
            <a:p>
              <a:r>
                <a:rPr lang="en-US" sz="1600" b="1" dirty="0">
                  <a:solidFill>
                    <a:srgbClr val="800000"/>
                  </a:solidFill>
                </a:rPr>
                <a:t>Scientific instruments</a:t>
              </a:r>
            </a:p>
            <a:p>
              <a:r>
                <a:rPr lang="en-US" sz="1600" dirty="0"/>
                <a:t>(collecting all sorts of data) </a:t>
              </a:r>
            </a:p>
          </p:txBody>
        </p:sp>
      </p:grpSp>
      <p:grpSp>
        <p:nvGrpSpPr>
          <p:cNvPr id="8" name="Group 7"/>
          <p:cNvGrpSpPr/>
          <p:nvPr/>
        </p:nvGrpSpPr>
        <p:grpSpPr>
          <a:xfrm>
            <a:off x="7639278" y="1765168"/>
            <a:ext cx="2957260" cy="1359828"/>
            <a:chOff x="6115278" y="1765168"/>
            <a:chExt cx="2957260" cy="1359828"/>
          </a:xfrm>
        </p:grpSpPr>
        <p:pic>
          <p:nvPicPr>
            <p:cNvPr id="16" name="Picture 15"/>
            <p:cNvPicPr>
              <a:picLocks noChangeAspect="1"/>
            </p:cNvPicPr>
            <p:nvPr/>
          </p:nvPicPr>
          <p:blipFill>
            <a:blip r:embed="rId8"/>
            <a:stretch>
              <a:fillRect/>
            </a:stretch>
          </p:blipFill>
          <p:spPr>
            <a:xfrm>
              <a:off x="7575339" y="1765168"/>
              <a:ext cx="797063" cy="797063"/>
            </a:xfrm>
            <a:prstGeom prst="rect">
              <a:avLst/>
            </a:prstGeom>
          </p:spPr>
        </p:pic>
        <p:pic>
          <p:nvPicPr>
            <p:cNvPr id="17" name="Picture 16"/>
            <p:cNvPicPr>
              <a:picLocks noChangeAspect="1"/>
            </p:cNvPicPr>
            <p:nvPr/>
          </p:nvPicPr>
          <p:blipFill>
            <a:blip r:embed="rId9"/>
            <a:stretch>
              <a:fillRect/>
            </a:stretch>
          </p:blipFill>
          <p:spPr>
            <a:xfrm>
              <a:off x="6697879" y="1766568"/>
              <a:ext cx="877460" cy="795663"/>
            </a:xfrm>
            <a:prstGeom prst="rect">
              <a:avLst/>
            </a:prstGeom>
          </p:spPr>
        </p:pic>
        <p:sp>
          <p:nvSpPr>
            <p:cNvPr id="20" name="TextBox 19"/>
            <p:cNvSpPr txBox="1"/>
            <p:nvPr/>
          </p:nvSpPr>
          <p:spPr>
            <a:xfrm>
              <a:off x="6115278" y="2540220"/>
              <a:ext cx="2957260" cy="584776"/>
            </a:xfrm>
            <a:prstGeom prst="rect">
              <a:avLst/>
            </a:prstGeom>
            <a:noFill/>
          </p:spPr>
          <p:txBody>
            <a:bodyPr wrap="none" rtlCol="0">
              <a:spAutoFit/>
            </a:bodyPr>
            <a:lstStyle/>
            <a:p>
              <a:r>
                <a:rPr lang="en-US" sz="1600" b="1" dirty="0">
                  <a:solidFill>
                    <a:srgbClr val="800000"/>
                  </a:solidFill>
                </a:rPr>
                <a:t>Mobile devices </a:t>
              </a:r>
            </a:p>
            <a:p>
              <a:r>
                <a:rPr lang="en-US" sz="1600" dirty="0"/>
                <a:t>(tracking all objects all the time)</a:t>
              </a:r>
            </a:p>
          </p:txBody>
        </p:sp>
      </p:grpSp>
      <p:grpSp>
        <p:nvGrpSpPr>
          <p:cNvPr id="15" name="Group 14"/>
          <p:cNvGrpSpPr/>
          <p:nvPr/>
        </p:nvGrpSpPr>
        <p:grpSpPr>
          <a:xfrm>
            <a:off x="7383696" y="3469327"/>
            <a:ext cx="3161506" cy="1228153"/>
            <a:chOff x="5859696" y="3469326"/>
            <a:chExt cx="3161506" cy="1228153"/>
          </a:xfrm>
        </p:grpSpPr>
        <p:pic>
          <p:nvPicPr>
            <p:cNvPr id="13" name="Picture 12"/>
            <p:cNvPicPr>
              <a:picLocks noChangeAspect="1"/>
            </p:cNvPicPr>
            <p:nvPr/>
          </p:nvPicPr>
          <p:blipFill>
            <a:blip r:embed="rId10"/>
            <a:stretch>
              <a:fillRect/>
            </a:stretch>
          </p:blipFill>
          <p:spPr>
            <a:xfrm>
              <a:off x="6369098" y="3501410"/>
              <a:ext cx="984502" cy="640989"/>
            </a:xfrm>
            <a:prstGeom prst="rect">
              <a:avLst/>
            </a:prstGeom>
          </p:spPr>
        </p:pic>
        <p:pic>
          <p:nvPicPr>
            <p:cNvPr id="14" name="Picture 13"/>
            <p:cNvPicPr>
              <a:picLocks noChangeAspect="1"/>
            </p:cNvPicPr>
            <p:nvPr/>
          </p:nvPicPr>
          <p:blipFill>
            <a:blip r:embed="rId11"/>
            <a:stretch>
              <a:fillRect/>
            </a:stretch>
          </p:blipFill>
          <p:spPr>
            <a:xfrm>
              <a:off x="7353600" y="3469326"/>
              <a:ext cx="1143056" cy="643377"/>
            </a:xfrm>
            <a:prstGeom prst="rect">
              <a:avLst/>
            </a:prstGeom>
          </p:spPr>
        </p:pic>
        <p:sp>
          <p:nvSpPr>
            <p:cNvPr id="21" name="TextBox 20"/>
            <p:cNvSpPr txBox="1"/>
            <p:nvPr/>
          </p:nvSpPr>
          <p:spPr>
            <a:xfrm>
              <a:off x="5859696" y="4112703"/>
              <a:ext cx="3161506" cy="584776"/>
            </a:xfrm>
            <a:prstGeom prst="rect">
              <a:avLst/>
            </a:prstGeom>
            <a:noFill/>
          </p:spPr>
          <p:txBody>
            <a:bodyPr wrap="square" rtlCol="0">
              <a:spAutoFit/>
            </a:bodyPr>
            <a:lstStyle/>
            <a:p>
              <a:r>
                <a:rPr lang="en-US" sz="1600" b="1" dirty="0">
                  <a:solidFill>
                    <a:srgbClr val="800000"/>
                  </a:solidFill>
                </a:rPr>
                <a:t>Sensor technology and networks</a:t>
              </a:r>
            </a:p>
            <a:p>
              <a:r>
                <a:rPr lang="en-US" sz="1600" dirty="0"/>
                <a:t>(measuring all kinds of data) </a:t>
              </a:r>
            </a:p>
          </p:txBody>
        </p:sp>
      </p:grpSp>
      <p:sp>
        <p:nvSpPr>
          <p:cNvPr id="22" name="Content Placeholder 2"/>
          <p:cNvSpPr>
            <a:spLocks noGrp="1"/>
          </p:cNvSpPr>
          <p:nvPr>
            <p:ph idx="1"/>
          </p:nvPr>
        </p:nvSpPr>
        <p:spPr>
          <a:xfrm>
            <a:off x="1949332" y="4985478"/>
            <a:ext cx="8071325" cy="1329316"/>
          </a:xfrm>
        </p:spPr>
        <p:txBody>
          <a:bodyPr>
            <a:normAutofit/>
          </a:bodyPr>
          <a:lstStyle/>
          <a:p>
            <a:pPr>
              <a:lnSpc>
                <a:spcPct val="120000"/>
              </a:lnSpc>
            </a:pPr>
            <a:endParaRPr lang="en-US" dirty="0"/>
          </a:p>
        </p:txBody>
      </p:sp>
      <p:sp>
        <p:nvSpPr>
          <p:cNvPr id="3" name="Slide Number Placeholder 2"/>
          <p:cNvSpPr>
            <a:spLocks noGrp="1"/>
          </p:cNvSpPr>
          <p:nvPr>
            <p:ph type="sldNum" sz="quarter" idx="12"/>
          </p:nvPr>
        </p:nvSpPr>
        <p:spPr/>
        <p:txBody>
          <a:bodyPr/>
          <a:lstStyle/>
          <a:p>
            <a:fld id="{EBFB1032-EA64-7144-B003-9BCC9D94B503}" type="slidenum">
              <a:rPr lang="en-US" smtClean="0"/>
              <a:t>10</a:t>
            </a:fld>
            <a:endParaRPr lang="en-US" dirty="0"/>
          </a:p>
        </p:txBody>
      </p:sp>
    </p:spTree>
    <p:extLst>
      <p:ext uri="{BB962C8B-B14F-4D97-AF65-F5344CB8AC3E}">
        <p14:creationId xmlns:p14="http://schemas.microsoft.com/office/powerpoint/2010/main" val="4245132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heckerboard(across)">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dissolv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checkerboard(across)">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checkerboard(across)">
                                      <p:cBhvr>
                                        <p:cTn id="22" dur="5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nodePh="1">
                                  <p:stCondLst>
                                    <p:cond delay="0"/>
                                  </p:stCondLst>
                                  <p:endCondLst>
                                    <p:cond evt="begin" delay="0">
                                      <p:tn val="25"/>
                                    </p:cond>
                                  </p:endCondLst>
                                  <p:childTnLst>
                                    <p:set>
                                      <p:cBhvr>
                                        <p:cTn id="26" dur="1" fill="hold">
                                          <p:stCondLst>
                                            <p:cond delay="0"/>
                                          </p:stCondLst>
                                        </p:cTn>
                                        <p:tgtEl>
                                          <p:spTgt spid="22">
                                            <p:txEl>
                                              <p:pRg st="0" end="0"/>
                                            </p:txEl>
                                          </p:spTgt>
                                        </p:tgtEl>
                                        <p:attrNameLst>
                                          <p:attrName>style.visibility</p:attrName>
                                        </p:attrNameLst>
                                      </p:cBhvr>
                                      <p:to>
                                        <p:strVal val="visible"/>
                                      </p:to>
                                    </p:set>
                                    <p:animEffect transition="in" filter="dissolve">
                                      <p:cBhvr>
                                        <p:cTn id="27" dur="500"/>
                                        <p:tgtEl>
                                          <p:spTgt spid="2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Big Data 4V’s</a:t>
            </a:r>
            <a:endParaRPr lang="en-US" dirty="0"/>
          </a:p>
        </p:txBody>
      </p:sp>
      <p:sp>
        <p:nvSpPr>
          <p:cNvPr id="4" name="Slide Number Placeholder 3"/>
          <p:cNvSpPr>
            <a:spLocks noGrp="1"/>
          </p:cNvSpPr>
          <p:nvPr>
            <p:ph type="sldNum" sz="quarter" idx="12"/>
          </p:nvPr>
        </p:nvSpPr>
        <p:spPr/>
        <p:txBody>
          <a:bodyPr/>
          <a:lstStyle/>
          <a:p>
            <a:fld id="{EBFB1032-EA64-7144-B003-9BCC9D94B503}" type="slidenum">
              <a:rPr lang="en-US" smtClean="0"/>
              <a:t>11</a:t>
            </a:fld>
            <a:endParaRPr lang="en-US" dirty="0"/>
          </a:p>
        </p:txBody>
      </p:sp>
      <p:pic>
        <p:nvPicPr>
          <p:cNvPr id="5" name="Picture 4"/>
          <p:cNvPicPr>
            <a:picLocks noChangeAspect="1"/>
          </p:cNvPicPr>
          <p:nvPr/>
        </p:nvPicPr>
        <p:blipFill>
          <a:blip r:embed="rId2"/>
          <a:stretch>
            <a:fillRect/>
          </a:stretch>
        </p:blipFill>
        <p:spPr>
          <a:xfrm>
            <a:off x="2524633" y="1948549"/>
            <a:ext cx="7012956" cy="3584037"/>
          </a:xfrm>
          <a:prstGeom prst="rect">
            <a:avLst/>
          </a:prstGeom>
        </p:spPr>
      </p:pic>
    </p:spTree>
    <p:extLst>
      <p:ext uri="{BB962C8B-B14F-4D97-AF65-F5344CB8AC3E}">
        <p14:creationId xmlns:p14="http://schemas.microsoft.com/office/powerpoint/2010/main" val="76442188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717924"/>
            <a:ext cx="10058400" cy="1450757"/>
          </a:xfrm>
        </p:spPr>
        <p:txBody>
          <a:bodyPr/>
          <a:lstStyle/>
          <a:p>
            <a:r>
              <a:rPr lang="en-US" dirty="0"/>
              <a:t>Who uses big data?</a:t>
            </a:r>
            <a:br>
              <a:rPr lang="en-US" dirty="0"/>
            </a:br>
            <a:endParaRPr lang="en-US" dirty="0"/>
          </a:p>
        </p:txBody>
      </p:sp>
      <p:sp>
        <p:nvSpPr>
          <p:cNvPr id="3" name="Content Placeholder 2"/>
          <p:cNvSpPr>
            <a:spLocks noGrp="1"/>
          </p:cNvSpPr>
          <p:nvPr>
            <p:ph idx="1"/>
          </p:nvPr>
        </p:nvSpPr>
        <p:spPr/>
        <p:txBody>
          <a:bodyPr>
            <a:normAutofit/>
          </a:bodyPr>
          <a:lstStyle/>
          <a:p>
            <a:pPr lvl="2"/>
            <a:r>
              <a:rPr lang="en-US" sz="2800" dirty="0"/>
              <a:t>Banking</a:t>
            </a:r>
          </a:p>
          <a:p>
            <a:pPr lvl="2"/>
            <a:r>
              <a:rPr lang="en-US" sz="2800" dirty="0"/>
              <a:t>Education</a:t>
            </a:r>
          </a:p>
          <a:p>
            <a:pPr lvl="2"/>
            <a:r>
              <a:rPr lang="en-US" sz="2800" dirty="0"/>
              <a:t>Government</a:t>
            </a:r>
          </a:p>
          <a:p>
            <a:pPr lvl="2"/>
            <a:r>
              <a:rPr lang="en-US" sz="2800" dirty="0"/>
              <a:t>Health Care</a:t>
            </a:r>
          </a:p>
          <a:p>
            <a:pPr lvl="2"/>
            <a:r>
              <a:rPr lang="en-US" sz="2800" dirty="0"/>
              <a:t>Manufacturing</a:t>
            </a:r>
          </a:p>
          <a:p>
            <a:pPr lvl="2"/>
            <a:r>
              <a:rPr lang="en-US" sz="2800" dirty="0"/>
              <a:t>Retail</a:t>
            </a:r>
          </a:p>
          <a:p>
            <a:endParaRPr lang="en-US" dirty="0"/>
          </a:p>
        </p:txBody>
      </p:sp>
    </p:spTree>
    <p:extLst>
      <p:ext uri="{BB962C8B-B14F-4D97-AF65-F5344CB8AC3E}">
        <p14:creationId xmlns:p14="http://schemas.microsoft.com/office/powerpoint/2010/main" val="120651698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a:xfrm>
            <a:off x="1981200" y="274638"/>
            <a:ext cx="8229600" cy="944562"/>
          </a:xfrm>
        </p:spPr>
        <p:txBody>
          <a:bodyPr/>
          <a:lstStyle/>
          <a:p>
            <a:r>
              <a:rPr lang="en-US" altLang="en-US" sz="3200" dirty="0" smtClean="0"/>
              <a:t/>
            </a:r>
            <a:br>
              <a:rPr lang="en-US" altLang="en-US" sz="3200" dirty="0" smtClean="0"/>
            </a:br>
            <a:r>
              <a:rPr lang="en-US" altLang="en-US" sz="3200" b="1" dirty="0" smtClean="0"/>
              <a:t>What </a:t>
            </a:r>
            <a:r>
              <a:rPr lang="en-US" altLang="en-US" sz="3200" b="1" dirty="0"/>
              <a:t>is Hadoop?</a:t>
            </a:r>
          </a:p>
        </p:txBody>
      </p:sp>
      <p:sp>
        <p:nvSpPr>
          <p:cNvPr id="4099" name="Content Placeholder 2"/>
          <p:cNvSpPr>
            <a:spLocks noGrp="1"/>
          </p:cNvSpPr>
          <p:nvPr>
            <p:ph idx="1"/>
          </p:nvPr>
        </p:nvSpPr>
        <p:spPr>
          <a:xfrm>
            <a:off x="1981200" y="1295401"/>
            <a:ext cx="8229600" cy="4830763"/>
          </a:xfrm>
        </p:spPr>
        <p:txBody>
          <a:bodyPr/>
          <a:lstStyle/>
          <a:p>
            <a:pPr eaLnBrk="1" hangingPunct="1"/>
            <a:endParaRPr lang="en-US" altLang="en-US" dirty="0" smtClean="0"/>
          </a:p>
          <a:p>
            <a:r>
              <a:rPr lang="en-US" altLang="en-US" dirty="0" smtClean="0">
                <a:latin typeface="Times New Roman" panose="02020603050405020304" pitchFamily="18" charset="0"/>
                <a:cs typeface="Times New Roman" panose="02020603050405020304" pitchFamily="18" charset="0"/>
              </a:rPr>
              <a:t>Software </a:t>
            </a:r>
            <a:r>
              <a:rPr lang="en-US" altLang="en-US" dirty="0">
                <a:latin typeface="Times New Roman" panose="02020603050405020304" pitchFamily="18" charset="0"/>
                <a:cs typeface="Times New Roman" panose="02020603050405020304" pitchFamily="18" charset="0"/>
              </a:rPr>
              <a:t>platform that lets one easily write and run applications that process vast amounts of data. It includes:</a:t>
            </a:r>
          </a:p>
          <a:p>
            <a:pPr lvl="1">
              <a:buNone/>
            </a:pPr>
            <a:r>
              <a:rPr lang="en-US" altLang="en-US" sz="1600" dirty="0">
                <a:latin typeface="Times New Roman" panose="02020603050405020304" pitchFamily="18" charset="0"/>
                <a:cs typeface="Times New Roman" panose="02020603050405020304" pitchFamily="18" charset="0"/>
              </a:rPr>
              <a:t>	</a:t>
            </a:r>
            <a:r>
              <a:rPr lang="en-US" altLang="en-US" dirty="0">
                <a:latin typeface="Times New Roman" panose="02020603050405020304" pitchFamily="18" charset="0"/>
                <a:cs typeface="Times New Roman" panose="02020603050405020304" pitchFamily="18" charset="0"/>
              </a:rPr>
              <a:t>– MapReduce </a:t>
            </a:r>
            <a:r>
              <a:rPr lang="en-US" altLang="en-US" smtClean="0">
                <a:latin typeface="Times New Roman" panose="02020603050405020304" pitchFamily="18" charset="0"/>
                <a:cs typeface="Times New Roman" panose="02020603050405020304" pitchFamily="18" charset="0"/>
              </a:rPr>
              <a:t>– </a:t>
            </a:r>
            <a:r>
              <a:rPr lang="en-US" altLang="en-US">
                <a:latin typeface="Times New Roman" panose="02020603050405020304" pitchFamily="18" charset="0"/>
                <a:cs typeface="Times New Roman" panose="02020603050405020304" pitchFamily="18" charset="0"/>
              </a:rPr>
              <a:t>C</a:t>
            </a:r>
            <a:r>
              <a:rPr lang="en-US" altLang="en-US" smtClean="0">
                <a:latin typeface="Times New Roman" panose="02020603050405020304" pitchFamily="18" charset="0"/>
                <a:cs typeface="Times New Roman" panose="02020603050405020304" pitchFamily="18" charset="0"/>
              </a:rPr>
              <a:t>omputing </a:t>
            </a:r>
            <a:r>
              <a:rPr lang="en-US" altLang="en-US" dirty="0" smtClean="0">
                <a:latin typeface="Times New Roman" panose="02020603050405020304" pitchFamily="18" charset="0"/>
                <a:cs typeface="Times New Roman" panose="02020603050405020304" pitchFamily="18" charset="0"/>
              </a:rPr>
              <a:t>engine</a:t>
            </a:r>
            <a:endParaRPr lang="en-US" altLang="en-US" dirty="0">
              <a:latin typeface="Times New Roman" panose="02020603050405020304" pitchFamily="18" charset="0"/>
              <a:cs typeface="Times New Roman" panose="02020603050405020304" pitchFamily="18" charset="0"/>
            </a:endParaRPr>
          </a:p>
          <a:p>
            <a:pPr lvl="1">
              <a:buNone/>
            </a:pPr>
            <a:r>
              <a:rPr lang="en-US" altLang="en-US" dirty="0">
                <a:latin typeface="Times New Roman" panose="02020603050405020304" pitchFamily="18" charset="0"/>
                <a:cs typeface="Times New Roman" panose="02020603050405020304" pitchFamily="18" charset="0"/>
              </a:rPr>
              <a:t>	– HDFS – Hadoop distributed file system</a:t>
            </a:r>
          </a:p>
          <a:p>
            <a:pPr eaLnBrk="1" hangingPunct="1">
              <a:buFont typeface="Arial" panose="020B0604020202020204" pitchFamily="34" charset="0"/>
              <a:buNone/>
            </a:pPr>
            <a:r>
              <a:rPr lang="en-US" altLang="en-US" dirty="0" smtClean="0"/>
              <a:t>Features: Scalable/Economical/Efficient/Reliable</a:t>
            </a:r>
            <a:endParaRPr lang="en-US" altLang="en-US" dirty="0"/>
          </a:p>
        </p:txBody>
      </p:sp>
      <p:pic>
        <p:nvPicPr>
          <p:cNvPr id="4100" name="Picture 3" descr="architectur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99294" y="3611565"/>
            <a:ext cx="4343400" cy="259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4"/>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EE962BD7-F2D7-4E60-99BE-0E6A4908D625}" type="slidenum">
              <a:rPr lang="en-US" altLang="en-US">
                <a:solidFill>
                  <a:srgbClr val="898989"/>
                </a:solidFill>
                <a:latin typeface="Calibri" panose="020F0502020204030204" pitchFamily="34" charset="0"/>
              </a:rPr>
              <a:pPr eaLnBrk="1" hangingPunct="1"/>
              <a:t>13</a:t>
            </a:fld>
            <a:endParaRPr lang="en-US" altLang="en-US">
              <a:solidFill>
                <a:srgbClr val="898989"/>
              </a:solidFill>
              <a:latin typeface="Calibri" panose="020F0502020204030204" pitchFamily="34" charset="0"/>
            </a:endParaRPr>
          </a:p>
        </p:txBody>
      </p:sp>
    </p:spTree>
    <p:extLst>
      <p:ext uri="{BB962C8B-B14F-4D97-AF65-F5344CB8AC3E}">
        <p14:creationId xmlns:p14="http://schemas.microsoft.com/office/powerpoint/2010/main" val="363038898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Hive</a:t>
            </a:r>
          </a:p>
          <a:p>
            <a:pPr lvl="1"/>
            <a:r>
              <a:rPr lang="en-US" dirty="0" smtClean="0"/>
              <a:t>Hadoop processing with SQL</a:t>
            </a:r>
          </a:p>
          <a:p>
            <a:r>
              <a:rPr lang="en-US" dirty="0" smtClean="0"/>
              <a:t>Pig</a:t>
            </a:r>
          </a:p>
          <a:p>
            <a:pPr lvl="1"/>
            <a:r>
              <a:rPr lang="en-US" dirty="0" smtClean="0"/>
              <a:t>Hadoop processing with scripting</a:t>
            </a:r>
            <a:endParaRPr lang="en-US" dirty="0"/>
          </a:p>
          <a:p>
            <a:r>
              <a:rPr lang="en-US" dirty="0" err="1" smtClean="0"/>
              <a:t>Sqoop</a:t>
            </a:r>
            <a:endParaRPr lang="en-US" dirty="0"/>
          </a:p>
          <a:p>
            <a:pPr lvl="1"/>
            <a:r>
              <a:rPr lang="en-US" dirty="0" smtClean="0"/>
              <a:t>Import and Export Tool</a:t>
            </a:r>
            <a:endParaRPr lang="en-US" dirty="0"/>
          </a:p>
          <a:p>
            <a:r>
              <a:rPr lang="en-US" dirty="0" smtClean="0"/>
              <a:t>HBase</a:t>
            </a:r>
          </a:p>
          <a:p>
            <a:pPr lvl="1"/>
            <a:r>
              <a:rPr lang="en-US" dirty="0" smtClean="0"/>
              <a:t>Database model built on top of Hadoop</a:t>
            </a:r>
          </a:p>
          <a:p>
            <a:r>
              <a:rPr lang="en-US" dirty="0" smtClean="0"/>
              <a:t>Flume</a:t>
            </a:r>
          </a:p>
          <a:p>
            <a:pPr lvl="1"/>
            <a:r>
              <a:rPr lang="en-US" dirty="0" smtClean="0"/>
              <a:t>Designed for large scale data movement</a:t>
            </a:r>
          </a:p>
        </p:txBody>
      </p:sp>
      <p:sp>
        <p:nvSpPr>
          <p:cNvPr id="3" name="Title 2"/>
          <p:cNvSpPr>
            <a:spLocks noGrp="1"/>
          </p:cNvSpPr>
          <p:nvPr>
            <p:ph type="title"/>
          </p:nvPr>
        </p:nvSpPr>
        <p:spPr/>
        <p:txBody>
          <a:bodyPr/>
          <a:lstStyle/>
          <a:p>
            <a:r>
              <a:rPr lang="en-US" dirty="0" smtClean="0"/>
              <a:t>Other Hadoop Tools</a:t>
            </a:r>
            <a:endParaRPr lang="en-US" dirty="0"/>
          </a:p>
        </p:txBody>
      </p:sp>
    </p:spTree>
    <p:extLst>
      <p:ext uri="{BB962C8B-B14F-4D97-AF65-F5344CB8AC3E}">
        <p14:creationId xmlns:p14="http://schemas.microsoft.com/office/powerpoint/2010/main" val="89672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Top 10 E-Commerce sites in the world based on visitors</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1.Amazon</a:t>
            </a:r>
          </a:p>
          <a:p>
            <a:r>
              <a:rPr lang="en-US" dirty="0" smtClean="0"/>
              <a:t>2.Taobao</a:t>
            </a:r>
          </a:p>
          <a:p>
            <a:r>
              <a:rPr lang="en-US" dirty="0" smtClean="0"/>
              <a:t>3.E-bay</a:t>
            </a:r>
          </a:p>
          <a:p>
            <a:r>
              <a:rPr lang="en-US" dirty="0" smtClean="0"/>
              <a:t>4.Tmall</a:t>
            </a:r>
          </a:p>
          <a:p>
            <a:r>
              <a:rPr lang="en-US" dirty="0" smtClean="0"/>
              <a:t>5.Alibaba</a:t>
            </a:r>
          </a:p>
          <a:p>
            <a:r>
              <a:rPr lang="en-US" dirty="0" smtClean="0"/>
              <a:t>6.Flipkart</a:t>
            </a:r>
          </a:p>
          <a:p>
            <a:r>
              <a:rPr lang="en-US" dirty="0" smtClean="0"/>
              <a:t>7.Walmart</a:t>
            </a:r>
          </a:p>
          <a:p>
            <a:r>
              <a:rPr lang="en-US" dirty="0" smtClean="0"/>
              <a:t>8.Snapdeal</a:t>
            </a:r>
          </a:p>
          <a:p>
            <a:r>
              <a:rPr lang="en-US" dirty="0" smtClean="0"/>
              <a:t>9.Bestbuy</a:t>
            </a:r>
          </a:p>
          <a:p>
            <a:r>
              <a:rPr lang="en-US" dirty="0" smtClean="0"/>
              <a:t>10.Jabong</a:t>
            </a:r>
            <a:endParaRPr lang="en-US" dirty="0"/>
          </a:p>
        </p:txBody>
      </p:sp>
      <p:pic>
        <p:nvPicPr>
          <p:cNvPr id="4" name="Picture 3"/>
          <p:cNvPicPr>
            <a:picLocks noChangeAspect="1"/>
          </p:cNvPicPr>
          <p:nvPr/>
        </p:nvPicPr>
        <p:blipFill>
          <a:blip r:embed="rId2"/>
          <a:stretch>
            <a:fillRect/>
          </a:stretch>
        </p:blipFill>
        <p:spPr>
          <a:xfrm>
            <a:off x="2613535" y="2191109"/>
            <a:ext cx="9403062" cy="3856008"/>
          </a:xfrm>
          <a:prstGeom prst="rect">
            <a:avLst/>
          </a:prstGeom>
        </p:spPr>
      </p:pic>
    </p:spTree>
    <p:extLst>
      <p:ext uri="{BB962C8B-B14F-4D97-AF65-F5344CB8AC3E}">
        <p14:creationId xmlns:p14="http://schemas.microsoft.com/office/powerpoint/2010/main" val="101285239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46030" y="598158"/>
            <a:ext cx="9144000" cy="2387600"/>
          </a:xfrm>
        </p:spPr>
        <p:txBody>
          <a:bodyPr>
            <a:normAutofit/>
          </a:bodyPr>
          <a:lstStyle/>
          <a:p>
            <a:r>
              <a:rPr lang="en-US" sz="3200" b="1" u="sng" dirty="0" smtClean="0"/>
              <a:t>Project 1</a:t>
            </a:r>
            <a:br>
              <a:rPr lang="en-US" sz="3200" b="1" u="sng" dirty="0" smtClean="0"/>
            </a:br>
            <a:r>
              <a:rPr lang="en-US" sz="3200" b="1" dirty="0" smtClean="0"/>
              <a:t/>
            </a:r>
            <a:br>
              <a:rPr lang="en-US" sz="3200" b="1" dirty="0" smtClean="0"/>
            </a:br>
            <a:r>
              <a:rPr lang="en-US" sz="3200" b="1" dirty="0" smtClean="0"/>
              <a:t>Data Analysis on Socio-Economic and Well-being Fitness</a:t>
            </a:r>
            <a:r>
              <a:rPr lang="en-US" sz="3200" b="1" dirty="0"/>
              <a:t/>
            </a:r>
            <a:br>
              <a:rPr lang="en-US" sz="3200" b="1" dirty="0"/>
            </a:br>
            <a:endParaRPr lang="en-US" sz="3200" b="1" dirty="0"/>
          </a:p>
        </p:txBody>
      </p:sp>
      <p:sp>
        <p:nvSpPr>
          <p:cNvPr id="3" name="Subtitle 2"/>
          <p:cNvSpPr>
            <a:spLocks noGrp="1"/>
          </p:cNvSpPr>
          <p:nvPr>
            <p:ph type="subTitle" idx="1"/>
          </p:nvPr>
        </p:nvSpPr>
        <p:spPr/>
        <p:txBody>
          <a:bodyPr>
            <a:normAutofit/>
          </a:bodyPr>
          <a:lstStyle/>
          <a:p>
            <a:endParaRPr lang="en-US" dirty="0"/>
          </a:p>
        </p:txBody>
      </p:sp>
    </p:spTree>
    <p:extLst>
      <p:ext uri="{BB962C8B-B14F-4D97-AF65-F5344CB8AC3E}">
        <p14:creationId xmlns:p14="http://schemas.microsoft.com/office/powerpoint/2010/main" val="172395415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a:t>Objective:</a:t>
            </a:r>
            <a:r>
              <a:rPr lang="en-US" dirty="0"/>
              <a:t/>
            </a:r>
            <a:br>
              <a:rPr lang="en-US" dirty="0"/>
            </a:br>
            <a:endParaRPr lang="en-US" dirty="0"/>
          </a:p>
        </p:txBody>
      </p:sp>
      <p:sp>
        <p:nvSpPr>
          <p:cNvPr id="3" name="Content Placeholder 2"/>
          <p:cNvSpPr>
            <a:spLocks noGrp="1"/>
          </p:cNvSpPr>
          <p:nvPr>
            <p:ph idx="1"/>
          </p:nvPr>
        </p:nvSpPr>
        <p:spPr/>
        <p:txBody>
          <a:bodyPr/>
          <a:lstStyle/>
          <a:p>
            <a:r>
              <a:rPr lang="en-US" dirty="0"/>
              <a:t>The project is based on Data Analysis for Economy, Seasonality, Product selling, Financial exchange, Well-being Fitness and Sports interest. </a:t>
            </a:r>
            <a:endParaRPr lang="en-US" dirty="0" smtClean="0"/>
          </a:p>
          <a:p>
            <a:r>
              <a:rPr lang="en-US" dirty="0" smtClean="0"/>
              <a:t>This </a:t>
            </a:r>
            <a:r>
              <a:rPr lang="en-US" dirty="0"/>
              <a:t>project would help in analyzing socio-economic status, their wellbeing fitness on various factors like age group and period of time, etc.</a:t>
            </a:r>
          </a:p>
          <a:p>
            <a:endParaRPr lang="en-US" dirty="0"/>
          </a:p>
        </p:txBody>
      </p:sp>
    </p:spTree>
    <p:extLst>
      <p:ext uri="{BB962C8B-B14F-4D97-AF65-F5344CB8AC3E}">
        <p14:creationId xmlns:p14="http://schemas.microsoft.com/office/powerpoint/2010/main" val="114237237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717924"/>
            <a:ext cx="10058400" cy="1450757"/>
          </a:xfrm>
        </p:spPr>
        <p:txBody>
          <a:bodyPr>
            <a:noAutofit/>
          </a:bodyPr>
          <a:lstStyle/>
          <a:p>
            <a:r>
              <a:rPr lang="en-US" sz="3200" u="sng" dirty="0" smtClean="0"/>
              <a:t>Given Data:</a:t>
            </a:r>
            <a:r>
              <a:rPr lang="en-US" sz="3200" dirty="0" smtClean="0"/>
              <a:t/>
            </a:r>
            <a:br>
              <a:rPr lang="en-US" sz="3200" dirty="0" smtClean="0"/>
            </a:br>
            <a:r>
              <a:rPr lang="en-US" sz="2800" b="1" dirty="0"/>
              <a:t>Sports &amp; Fitness Equipment sales details and Customer details</a:t>
            </a:r>
            <a:r>
              <a:rPr lang="en-US" sz="3200" dirty="0"/>
              <a:t/>
            </a:r>
            <a:br>
              <a:rPr lang="en-US" sz="3200" dirty="0"/>
            </a:br>
            <a:endParaRPr lang="en-US" sz="3200"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833646797"/>
              </p:ext>
            </p:extLst>
          </p:nvPr>
        </p:nvGraphicFramePr>
        <p:xfrm>
          <a:off x="1216593" y="2027461"/>
          <a:ext cx="9939086" cy="1701414"/>
        </p:xfrm>
        <a:graphic>
          <a:graphicData uri="http://schemas.openxmlformats.org/drawingml/2006/table">
            <a:tbl>
              <a:tblPr firstRow="1" firstCol="1" bandRow="1">
                <a:tableStyleId>{5C22544A-7EE6-4342-B048-85BDC9FD1C3A}</a:tableStyleId>
              </a:tblPr>
              <a:tblGrid>
                <a:gridCol w="1033240"/>
                <a:gridCol w="1000287"/>
                <a:gridCol w="982215"/>
                <a:gridCol w="1235210"/>
                <a:gridCol w="1335133"/>
                <a:gridCol w="1040681"/>
                <a:gridCol w="958829"/>
                <a:gridCol w="1020484"/>
                <a:gridCol w="1333007"/>
              </a:tblGrid>
              <a:tr h="629543">
                <a:tc>
                  <a:txBody>
                    <a:bodyPr/>
                    <a:lstStyle/>
                    <a:p>
                      <a:pPr marL="0" marR="0" algn="ctr">
                        <a:lnSpc>
                          <a:spcPct val="107000"/>
                        </a:lnSpc>
                        <a:spcBef>
                          <a:spcPts val="0"/>
                        </a:spcBef>
                        <a:spcAft>
                          <a:spcPts val="0"/>
                        </a:spcAft>
                      </a:pPr>
                      <a:r>
                        <a:rPr lang="en-US" sz="1400" dirty="0">
                          <a:effectLst/>
                        </a:rPr>
                        <a:t>Trans id</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400">
                          <a:effectLst/>
                        </a:rPr>
                        <a:t>Date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400">
                          <a:effectLst/>
                        </a:rPr>
                        <a:t>Cust id</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400">
                          <a:effectLst/>
                        </a:rPr>
                        <a:t>Amount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400">
                          <a:effectLst/>
                        </a:rPr>
                        <a:t>Category</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400">
                          <a:effectLst/>
                        </a:rPr>
                        <a:t>Item name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400">
                          <a:effectLst/>
                        </a:rPr>
                        <a:t>City</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400">
                          <a:effectLst/>
                        </a:rPr>
                        <a:t>State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400">
                          <a:effectLst/>
                        </a:rPr>
                        <a:t>Mode of payment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307653">
                <a:tc>
                  <a:txBody>
                    <a:bodyPr/>
                    <a:lstStyle/>
                    <a:p>
                      <a:pPr marL="0" marR="0" algn="just">
                        <a:lnSpc>
                          <a:spcPct val="107000"/>
                        </a:lnSpc>
                        <a:spcBef>
                          <a:spcPts val="0"/>
                        </a:spcBef>
                        <a:spcAft>
                          <a:spcPts val="0"/>
                        </a:spcAft>
                      </a:pPr>
                      <a:r>
                        <a:rPr lang="en-US" sz="14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0"/>
                        </a:spcAft>
                      </a:pPr>
                      <a:r>
                        <a:rPr lang="en-US" sz="14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0"/>
                        </a:spcAft>
                      </a:pPr>
                      <a:r>
                        <a:rPr lang="en-US" sz="14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0"/>
                        </a:spcAft>
                      </a:pPr>
                      <a:r>
                        <a:rPr lang="en-US" sz="14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0"/>
                        </a:spcAft>
                      </a:pPr>
                      <a:r>
                        <a:rPr lang="en-US" sz="14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0"/>
                        </a:spcAft>
                      </a:pPr>
                      <a:r>
                        <a:rPr lang="en-US" sz="14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0"/>
                        </a:spcAft>
                      </a:pPr>
                      <a:r>
                        <a:rPr lang="en-US" sz="14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0"/>
                        </a:spcAft>
                      </a:pPr>
                      <a:r>
                        <a:rPr lang="en-US" sz="14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0"/>
                        </a:spcAft>
                      </a:pPr>
                      <a:r>
                        <a:rPr lang="en-US" sz="14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307653">
                <a:tc>
                  <a:txBody>
                    <a:bodyPr/>
                    <a:lstStyle/>
                    <a:p>
                      <a:pPr marL="0" marR="0" algn="just">
                        <a:lnSpc>
                          <a:spcPct val="107000"/>
                        </a:lnSpc>
                        <a:spcBef>
                          <a:spcPts val="0"/>
                        </a:spcBef>
                        <a:spcAft>
                          <a:spcPts val="0"/>
                        </a:spcAft>
                      </a:pPr>
                      <a:r>
                        <a:rPr lang="en-US" sz="1400" dirty="0">
                          <a:effectLst/>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0"/>
                        </a:spcAft>
                      </a:pPr>
                      <a:endParaRPr lang="en-US" sz="1400" dirty="0" smtClean="0">
                        <a:effectLst/>
                      </a:endParaRPr>
                    </a:p>
                    <a:p>
                      <a:pPr marL="0" marR="0" algn="just">
                        <a:lnSpc>
                          <a:spcPct val="107000"/>
                        </a:lnSpc>
                        <a:spcBef>
                          <a:spcPts val="0"/>
                        </a:spcBef>
                        <a:spcAft>
                          <a:spcPts val="0"/>
                        </a:spcAft>
                      </a:pPr>
                      <a:r>
                        <a:rPr lang="en-US" sz="1400" dirty="0">
                          <a:effectLst/>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0"/>
                        </a:spcAft>
                      </a:pPr>
                      <a:r>
                        <a:rPr lang="en-US" sz="14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0"/>
                        </a:spcAft>
                      </a:pPr>
                      <a:r>
                        <a:rPr lang="en-US" sz="14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0"/>
                        </a:spcAft>
                      </a:pPr>
                      <a:r>
                        <a:rPr lang="en-US" sz="14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0"/>
                        </a:spcAft>
                      </a:pPr>
                      <a:r>
                        <a:rPr lang="en-US" sz="14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0"/>
                        </a:spcAft>
                      </a:pPr>
                      <a:r>
                        <a:rPr lang="en-US" sz="14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0"/>
                        </a:spcAft>
                      </a:pPr>
                      <a:r>
                        <a:rPr lang="en-US" sz="14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0"/>
                        </a:spcAft>
                      </a:pPr>
                      <a:r>
                        <a:rPr lang="en-US" sz="14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307653">
                <a:tc>
                  <a:txBody>
                    <a:bodyPr/>
                    <a:lstStyle/>
                    <a:p>
                      <a:pPr marL="0" marR="0" algn="just">
                        <a:lnSpc>
                          <a:spcPct val="107000"/>
                        </a:lnSpc>
                        <a:spcBef>
                          <a:spcPts val="0"/>
                        </a:spcBef>
                        <a:spcAft>
                          <a:spcPts val="0"/>
                        </a:spcAft>
                      </a:pPr>
                      <a:r>
                        <a:rPr lang="en-US" sz="14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0"/>
                        </a:spcAft>
                      </a:pPr>
                      <a:r>
                        <a:rPr lang="en-US" sz="14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0"/>
                        </a:spcAft>
                      </a:pPr>
                      <a:r>
                        <a:rPr lang="en-US" sz="14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0"/>
                        </a:spcAft>
                      </a:pPr>
                      <a:r>
                        <a:rPr lang="en-US" sz="14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0"/>
                        </a:spcAft>
                      </a:pPr>
                      <a:r>
                        <a:rPr lang="en-US" sz="14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0"/>
                        </a:spcAft>
                      </a:pPr>
                      <a:r>
                        <a:rPr lang="en-US" sz="14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0"/>
                        </a:spcAft>
                      </a:pPr>
                      <a:r>
                        <a:rPr lang="en-US" sz="14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0"/>
                        </a:spcAft>
                      </a:pPr>
                      <a:r>
                        <a:rPr lang="en-US" sz="14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0"/>
                        </a:spcAft>
                      </a:pPr>
                      <a:r>
                        <a:rPr lang="en-US" sz="1400" dirty="0">
                          <a:effectLst/>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85214803"/>
              </p:ext>
            </p:extLst>
          </p:nvPr>
        </p:nvGraphicFramePr>
        <p:xfrm>
          <a:off x="1199342" y="4117051"/>
          <a:ext cx="9956340" cy="1136436"/>
        </p:xfrm>
        <a:graphic>
          <a:graphicData uri="http://schemas.openxmlformats.org/drawingml/2006/table">
            <a:tbl>
              <a:tblPr firstRow="1" firstCol="1" bandRow="1">
                <a:tableStyleId>{5C22544A-7EE6-4342-B048-85BDC9FD1C3A}</a:tableStyleId>
              </a:tblPr>
              <a:tblGrid>
                <a:gridCol w="1991268"/>
                <a:gridCol w="1991268"/>
                <a:gridCol w="1991268"/>
                <a:gridCol w="1991268"/>
                <a:gridCol w="1991268"/>
              </a:tblGrid>
              <a:tr h="284109">
                <a:tc>
                  <a:txBody>
                    <a:bodyPr/>
                    <a:lstStyle/>
                    <a:p>
                      <a:pPr marL="0" marR="0" algn="ctr">
                        <a:lnSpc>
                          <a:spcPct val="107000"/>
                        </a:lnSpc>
                        <a:spcBef>
                          <a:spcPts val="0"/>
                        </a:spcBef>
                        <a:spcAft>
                          <a:spcPts val="0"/>
                        </a:spcAft>
                      </a:pPr>
                      <a:r>
                        <a:rPr lang="en-US" sz="1400">
                          <a:effectLst/>
                        </a:rPr>
                        <a:t>Cust id</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400">
                          <a:effectLst/>
                        </a:rPr>
                        <a:t>First Name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400">
                          <a:effectLst/>
                        </a:rPr>
                        <a:t>Last Name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400">
                          <a:effectLst/>
                        </a:rPr>
                        <a:t>Age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400">
                          <a:effectLst/>
                        </a:rPr>
                        <a:t>Profession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284109">
                <a:tc>
                  <a:txBody>
                    <a:bodyPr/>
                    <a:lstStyle/>
                    <a:p>
                      <a:pPr marL="0" marR="0" algn="just">
                        <a:lnSpc>
                          <a:spcPct val="107000"/>
                        </a:lnSpc>
                        <a:spcBef>
                          <a:spcPts val="0"/>
                        </a:spcBef>
                        <a:spcAft>
                          <a:spcPts val="0"/>
                        </a:spcAft>
                      </a:pPr>
                      <a:r>
                        <a:rPr lang="en-US" sz="14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0"/>
                        </a:spcAft>
                      </a:pPr>
                      <a:r>
                        <a:rPr lang="en-US" sz="14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0"/>
                        </a:spcAft>
                      </a:pPr>
                      <a:r>
                        <a:rPr lang="en-US" sz="14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0"/>
                        </a:spcAft>
                      </a:pPr>
                      <a:r>
                        <a:rPr lang="en-US" sz="14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0"/>
                        </a:spcAft>
                      </a:pPr>
                      <a:r>
                        <a:rPr lang="en-US" sz="14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284109">
                <a:tc>
                  <a:txBody>
                    <a:bodyPr/>
                    <a:lstStyle/>
                    <a:p>
                      <a:pPr marL="0" marR="0" algn="just">
                        <a:lnSpc>
                          <a:spcPct val="107000"/>
                        </a:lnSpc>
                        <a:spcBef>
                          <a:spcPts val="0"/>
                        </a:spcBef>
                        <a:spcAft>
                          <a:spcPts val="0"/>
                        </a:spcAft>
                      </a:pPr>
                      <a:r>
                        <a:rPr lang="en-US" sz="14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0"/>
                        </a:spcAft>
                      </a:pPr>
                      <a:r>
                        <a:rPr lang="en-US" sz="14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0"/>
                        </a:spcAft>
                      </a:pPr>
                      <a:r>
                        <a:rPr lang="en-US" sz="14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0"/>
                        </a:spcAft>
                      </a:pPr>
                      <a:r>
                        <a:rPr lang="en-US" sz="14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0"/>
                        </a:spcAft>
                      </a:pPr>
                      <a:r>
                        <a:rPr lang="en-US" sz="14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284109">
                <a:tc>
                  <a:txBody>
                    <a:bodyPr/>
                    <a:lstStyle/>
                    <a:p>
                      <a:pPr marL="0" marR="0" algn="just">
                        <a:lnSpc>
                          <a:spcPct val="107000"/>
                        </a:lnSpc>
                        <a:spcBef>
                          <a:spcPts val="0"/>
                        </a:spcBef>
                        <a:spcAft>
                          <a:spcPts val="0"/>
                        </a:spcAft>
                      </a:pPr>
                      <a:r>
                        <a:rPr lang="en-US" sz="14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0"/>
                        </a:spcAft>
                      </a:pPr>
                      <a:r>
                        <a:rPr lang="en-US" sz="14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0"/>
                        </a:spcAft>
                      </a:pPr>
                      <a:r>
                        <a:rPr lang="en-US" sz="14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0"/>
                        </a:spcAft>
                      </a:pPr>
                      <a:r>
                        <a:rPr lang="en-US" sz="14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0"/>
                        </a:spcAft>
                      </a:pPr>
                      <a:r>
                        <a:rPr lang="en-US" sz="1400" dirty="0">
                          <a:effectLst/>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bl>
          </a:graphicData>
        </a:graphic>
      </p:graphicFrame>
    </p:spTree>
    <p:extLst>
      <p:ext uri="{BB962C8B-B14F-4D97-AF65-F5344CB8AC3E}">
        <p14:creationId xmlns:p14="http://schemas.microsoft.com/office/powerpoint/2010/main" val="428122411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394977"/>
            <a:ext cx="10058400" cy="1450757"/>
          </a:xfrm>
        </p:spPr>
        <p:txBody>
          <a:bodyPr>
            <a:normAutofit fontScale="90000"/>
          </a:bodyPr>
          <a:lstStyle/>
          <a:p>
            <a:r>
              <a:rPr lang="en-US" dirty="0"/>
              <a:t> </a:t>
            </a:r>
            <a:br>
              <a:rPr lang="en-US" dirty="0"/>
            </a:br>
            <a:r>
              <a:rPr lang="en-US" b="1" u="sng" dirty="0"/>
              <a:t>HARDWARE &amp; SOFTWARE REQUIREMENTS:</a:t>
            </a:r>
            <a:r>
              <a:rPr lang="en-US" dirty="0"/>
              <a:t/>
            </a:r>
            <a:br>
              <a:rPr lang="en-US" dirty="0"/>
            </a:br>
            <a:endParaRPr lang="en-US" dirty="0"/>
          </a:p>
        </p:txBody>
      </p:sp>
      <p:sp>
        <p:nvSpPr>
          <p:cNvPr id="3" name="Content Placeholder 2"/>
          <p:cNvSpPr>
            <a:spLocks noGrp="1"/>
          </p:cNvSpPr>
          <p:nvPr>
            <p:ph idx="1"/>
          </p:nvPr>
        </p:nvSpPr>
        <p:spPr/>
        <p:txBody>
          <a:bodyPr/>
          <a:lstStyle/>
          <a:p>
            <a:r>
              <a:rPr lang="en-US" dirty="0"/>
              <a:t>Operating System		:	LINUX</a:t>
            </a:r>
          </a:p>
          <a:p>
            <a:r>
              <a:rPr lang="en-US" dirty="0"/>
              <a:t>RAM				:	8GB</a:t>
            </a:r>
          </a:p>
          <a:p>
            <a:r>
              <a:rPr lang="en-US" dirty="0"/>
              <a:t>System Type			:	64 bit </a:t>
            </a:r>
            <a:r>
              <a:rPr lang="en-US" dirty="0" smtClean="0"/>
              <a:t>OS</a:t>
            </a:r>
          </a:p>
          <a:p>
            <a:r>
              <a:rPr lang="en-US" dirty="0"/>
              <a:t>Software Framework		:	Hadoop</a:t>
            </a:r>
          </a:p>
          <a:p>
            <a:r>
              <a:rPr lang="en-US" dirty="0" smtClean="0"/>
              <a:t>Development </a:t>
            </a:r>
            <a:r>
              <a:rPr lang="en-US" dirty="0"/>
              <a:t>Tool		:	</a:t>
            </a:r>
            <a:r>
              <a:rPr lang="en-US" dirty="0" smtClean="0"/>
              <a:t>Eclipse</a:t>
            </a:r>
          </a:p>
          <a:p>
            <a:r>
              <a:rPr lang="en-US" dirty="0" smtClean="0"/>
              <a:t>Language </a:t>
            </a:r>
            <a:r>
              <a:rPr lang="en-US" dirty="0"/>
              <a:t>Used		</a:t>
            </a:r>
            <a:r>
              <a:rPr lang="en-US" dirty="0" smtClean="0"/>
              <a:t>	:</a:t>
            </a:r>
            <a:r>
              <a:rPr lang="en-US" dirty="0"/>
              <a:t>	MapReduce Java, Hive, Pig</a:t>
            </a:r>
          </a:p>
          <a:p>
            <a:endParaRPr lang="en-US" dirty="0"/>
          </a:p>
        </p:txBody>
      </p:sp>
    </p:spTree>
    <p:extLst>
      <p:ext uri="{BB962C8B-B14F-4D97-AF65-F5344CB8AC3E}">
        <p14:creationId xmlns:p14="http://schemas.microsoft.com/office/powerpoint/2010/main" val="188633691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92170" y="881826"/>
            <a:ext cx="10058400" cy="1300657"/>
          </a:xfrm>
        </p:spPr>
        <p:txBody>
          <a:bodyPr>
            <a:normAutofit fontScale="90000"/>
          </a:bodyPr>
          <a:lstStyle/>
          <a:p>
            <a:r>
              <a:rPr lang="en-US" b="1" u="sng" dirty="0" smtClean="0"/>
              <a:t/>
            </a:r>
            <a:br>
              <a:rPr lang="en-US" b="1" u="sng" dirty="0" smtClean="0"/>
            </a:br>
            <a:r>
              <a:rPr lang="en-US" b="1" u="sng" dirty="0" smtClean="0"/>
              <a:t/>
            </a:r>
            <a:br>
              <a:rPr lang="en-US" b="1" u="sng" dirty="0" smtClean="0"/>
            </a:br>
            <a:r>
              <a:rPr lang="en-US" b="1" u="sng" dirty="0"/>
              <a:t/>
            </a:r>
            <a:br>
              <a:rPr lang="en-US" b="1" u="sng" dirty="0"/>
            </a:br>
            <a:r>
              <a:rPr lang="en-US" b="1" u="sng" dirty="0" smtClean="0"/>
              <a:t>My </a:t>
            </a:r>
            <a:r>
              <a:rPr lang="en-US" b="1" u="sng" dirty="0"/>
              <a:t>Learning @ Glance</a:t>
            </a:r>
            <a:r>
              <a:rPr lang="en-US" dirty="0"/>
              <a:t/>
            </a:r>
            <a:br>
              <a:rPr lang="en-US" dirty="0"/>
            </a:br>
            <a:endParaRPr lang="en-US" dirty="0"/>
          </a:p>
        </p:txBody>
      </p:sp>
      <p:sp>
        <p:nvSpPr>
          <p:cNvPr id="3" name="Content Placeholder 2"/>
          <p:cNvSpPr>
            <a:spLocks noGrp="1"/>
          </p:cNvSpPr>
          <p:nvPr>
            <p:ph idx="1"/>
          </p:nvPr>
        </p:nvSpPr>
        <p:spPr>
          <a:xfrm>
            <a:off x="1097280" y="1871932"/>
            <a:ext cx="10058400" cy="4281834"/>
          </a:xfrm>
        </p:spPr>
        <p:txBody>
          <a:bodyPr>
            <a:normAutofit fontScale="92500" lnSpcReduction="10000"/>
          </a:bodyPr>
          <a:lstStyle/>
          <a:p>
            <a:r>
              <a:rPr lang="en-US" b="1" u="sng" dirty="0"/>
              <a:t>Basic Essentials:</a:t>
            </a:r>
            <a:endParaRPr lang="en-US" dirty="0"/>
          </a:p>
          <a:p>
            <a:r>
              <a:rPr lang="en-US" b="1" u="sng" dirty="0"/>
              <a:t>Java Essentials</a:t>
            </a:r>
            <a:r>
              <a:rPr lang="en-US" dirty="0"/>
              <a:t>:</a:t>
            </a:r>
          </a:p>
          <a:p>
            <a:pPr lvl="2"/>
            <a:r>
              <a:rPr lang="en-US" dirty="0" smtClean="0"/>
              <a:t>Java Language fundamentals </a:t>
            </a:r>
          </a:p>
          <a:p>
            <a:pPr lvl="2"/>
            <a:r>
              <a:rPr lang="en-US" dirty="0" smtClean="0"/>
              <a:t>Decision &amp; Looping</a:t>
            </a:r>
            <a:endParaRPr lang="en-US" dirty="0"/>
          </a:p>
          <a:p>
            <a:pPr lvl="2"/>
            <a:r>
              <a:rPr lang="en-US" dirty="0" smtClean="0"/>
              <a:t>File </a:t>
            </a:r>
            <a:r>
              <a:rPr lang="en-US" dirty="0"/>
              <a:t>Streams-File Reading and Writing</a:t>
            </a:r>
          </a:p>
          <a:p>
            <a:pPr lvl="2"/>
            <a:r>
              <a:rPr lang="en-US" dirty="0"/>
              <a:t>String Handling</a:t>
            </a:r>
          </a:p>
          <a:p>
            <a:pPr lvl="2"/>
            <a:r>
              <a:rPr lang="en-US" dirty="0"/>
              <a:t>Generics and Collections</a:t>
            </a:r>
          </a:p>
          <a:p>
            <a:pPr lvl="2"/>
            <a:r>
              <a:rPr lang="en-US" dirty="0"/>
              <a:t>Exception handling</a:t>
            </a:r>
          </a:p>
          <a:p>
            <a:r>
              <a:rPr lang="en-US" b="1" u="sng" dirty="0"/>
              <a:t>J2EE Essentials:</a:t>
            </a:r>
            <a:r>
              <a:rPr lang="en-US" dirty="0"/>
              <a:t> </a:t>
            </a:r>
          </a:p>
          <a:p>
            <a:pPr lvl="2"/>
            <a:r>
              <a:rPr lang="en-US" dirty="0"/>
              <a:t>Introduction to Web Application</a:t>
            </a:r>
          </a:p>
          <a:p>
            <a:pPr lvl="2"/>
            <a:r>
              <a:rPr lang="en-US" dirty="0"/>
              <a:t>Servlets and JSP</a:t>
            </a:r>
          </a:p>
          <a:p>
            <a:pPr lvl="2"/>
            <a:r>
              <a:rPr lang="en-US" dirty="0"/>
              <a:t>Sample Applications</a:t>
            </a:r>
          </a:p>
          <a:p>
            <a:r>
              <a:rPr lang="en-US" b="1" u="sng" dirty="0"/>
              <a:t>SQL:</a:t>
            </a:r>
            <a:endParaRPr lang="en-US" dirty="0"/>
          </a:p>
          <a:p>
            <a:pPr lvl="2"/>
            <a:r>
              <a:rPr lang="en-US" dirty="0"/>
              <a:t>Basic queries DDL/DML</a:t>
            </a:r>
          </a:p>
          <a:p>
            <a:pPr lvl="2"/>
            <a:r>
              <a:rPr lang="en-US" dirty="0"/>
              <a:t>Joins, Subquery, Aggregate functions</a:t>
            </a:r>
          </a:p>
          <a:p>
            <a:endParaRPr lang="en-US" dirty="0"/>
          </a:p>
        </p:txBody>
      </p:sp>
    </p:spTree>
    <p:extLst>
      <p:ext uri="{BB962C8B-B14F-4D97-AF65-F5344CB8AC3E}">
        <p14:creationId xmlns:p14="http://schemas.microsoft.com/office/powerpoint/2010/main" val="354043676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u="sng" dirty="0" smtClean="0"/>
              <a:t>Use Case Analysis </a:t>
            </a:r>
            <a:r>
              <a:rPr lang="en-US" b="1" u="sng" dirty="0"/>
              <a:t>on following factors:</a:t>
            </a:r>
            <a:r>
              <a:rPr lang="en-US" dirty="0"/>
              <a:t/>
            </a:r>
            <a:br>
              <a:rPr lang="en-US" dirty="0"/>
            </a:br>
            <a:endParaRPr lang="en-US" dirty="0"/>
          </a:p>
        </p:txBody>
      </p:sp>
      <p:sp>
        <p:nvSpPr>
          <p:cNvPr id="3" name="Content Placeholder 2"/>
          <p:cNvSpPr>
            <a:spLocks noGrp="1"/>
          </p:cNvSpPr>
          <p:nvPr>
            <p:ph idx="1"/>
          </p:nvPr>
        </p:nvSpPr>
        <p:spPr/>
        <p:txBody>
          <a:bodyPr/>
          <a:lstStyle/>
          <a:p>
            <a:pPr marL="457200" lvl="0" indent="-457200">
              <a:buFont typeface="+mj-lt"/>
              <a:buAutoNum type="arabicPeriod"/>
            </a:pPr>
            <a:r>
              <a:rPr lang="en-US" dirty="0" smtClean="0"/>
              <a:t>Economic Status</a:t>
            </a:r>
          </a:p>
          <a:p>
            <a:pPr marL="457200" lvl="0" indent="-457200">
              <a:buFont typeface="+mj-lt"/>
              <a:buAutoNum type="arabicPeriod"/>
            </a:pPr>
            <a:r>
              <a:rPr lang="en-US" dirty="0" smtClean="0"/>
              <a:t>Seasonality</a:t>
            </a:r>
          </a:p>
          <a:p>
            <a:pPr marL="457200" lvl="0" indent="-457200">
              <a:buFont typeface="+mj-lt"/>
              <a:buAutoNum type="arabicPeriod"/>
            </a:pPr>
            <a:r>
              <a:rPr lang="en-US" dirty="0" smtClean="0"/>
              <a:t>Financial Exchanges</a:t>
            </a:r>
          </a:p>
          <a:p>
            <a:pPr marL="457200" lvl="0" indent="-457200">
              <a:buFont typeface="+mj-lt"/>
              <a:buAutoNum type="arabicPeriod"/>
            </a:pPr>
            <a:r>
              <a:rPr lang="en-US" dirty="0" smtClean="0"/>
              <a:t>Wellbeing Fitness</a:t>
            </a:r>
          </a:p>
          <a:p>
            <a:pPr marL="457200" lvl="0" indent="-457200">
              <a:buFont typeface="+mj-lt"/>
              <a:buAutoNum type="arabicPeriod"/>
            </a:pPr>
            <a:r>
              <a:rPr lang="en-US" dirty="0" smtClean="0"/>
              <a:t>Sports Awareness</a:t>
            </a:r>
          </a:p>
          <a:p>
            <a:pPr marL="457200" indent="-457200">
              <a:buFont typeface="+mj-lt"/>
              <a:buAutoNum type="arabicPeriod"/>
            </a:pPr>
            <a:endParaRPr lang="en-US" dirty="0"/>
          </a:p>
        </p:txBody>
      </p:sp>
    </p:spTree>
    <p:extLst>
      <p:ext uri="{BB962C8B-B14F-4D97-AF65-F5344CB8AC3E}">
        <p14:creationId xmlns:p14="http://schemas.microsoft.com/office/powerpoint/2010/main" val="21512094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286603"/>
            <a:ext cx="10058400" cy="1645714"/>
          </a:xfrm>
        </p:spPr>
        <p:txBody>
          <a:bodyPr/>
          <a:lstStyle/>
          <a:p>
            <a:r>
              <a:rPr lang="en-US" b="1" u="sng" dirty="0"/>
              <a:t>1. Economic Status:</a:t>
            </a:r>
            <a:r>
              <a:rPr lang="en-US" dirty="0"/>
              <a:t/>
            </a:r>
            <a:br>
              <a:rPr lang="en-US" dirty="0"/>
            </a:br>
            <a:endParaRPr lang="en-US" dirty="0"/>
          </a:p>
        </p:txBody>
      </p:sp>
      <p:sp>
        <p:nvSpPr>
          <p:cNvPr id="3" name="Content Placeholder 2"/>
          <p:cNvSpPr>
            <a:spLocks noGrp="1"/>
          </p:cNvSpPr>
          <p:nvPr>
            <p:ph idx="1"/>
          </p:nvPr>
        </p:nvSpPr>
        <p:spPr/>
        <p:txBody>
          <a:bodyPr>
            <a:normAutofit fontScale="92500" lnSpcReduction="10000"/>
          </a:bodyPr>
          <a:lstStyle/>
          <a:p>
            <a:r>
              <a:rPr lang="en-US" dirty="0"/>
              <a:t>Economic Analysis is powerful way of thinking about business world. </a:t>
            </a:r>
            <a:endParaRPr lang="en-US" dirty="0" smtClean="0"/>
          </a:p>
          <a:p>
            <a:r>
              <a:rPr lang="en-US" dirty="0" smtClean="0"/>
              <a:t>The </a:t>
            </a:r>
            <a:r>
              <a:rPr lang="en-US" dirty="0"/>
              <a:t>phenomenal growth of e-commerce is increased access to the internet. </a:t>
            </a:r>
            <a:endParaRPr lang="en-US" dirty="0" smtClean="0"/>
          </a:p>
          <a:p>
            <a:r>
              <a:rPr lang="en-US" dirty="0" smtClean="0"/>
              <a:t>It </a:t>
            </a:r>
            <a:r>
              <a:rPr lang="en-US" dirty="0"/>
              <a:t>also tells us how much individual, single organization or government using e-commerce.</a:t>
            </a:r>
          </a:p>
          <a:p>
            <a:r>
              <a:rPr lang="en-US" dirty="0"/>
              <a:t>For Example: Analyzing Economic status in for each age group and each profession on citizenship i.e. finding out the sales happened for person with age groups and profession.</a:t>
            </a:r>
          </a:p>
          <a:p>
            <a:r>
              <a:rPr lang="en-US" b="1" dirty="0"/>
              <a:t>We have achieved the same in our project in various Tasks mentioned below.</a:t>
            </a:r>
          </a:p>
          <a:p>
            <a:r>
              <a:rPr lang="en-US" b="1" dirty="0"/>
              <a:t>Task1:</a:t>
            </a:r>
            <a:r>
              <a:rPr lang="en-US" dirty="0"/>
              <a:t> Finding all the transaction where Amount&gt;Given Amount.(Data from user with Validation)</a:t>
            </a:r>
          </a:p>
          <a:p>
            <a:r>
              <a:rPr lang="en-US" b="1" dirty="0"/>
              <a:t>Task2:</a:t>
            </a:r>
            <a:r>
              <a:rPr lang="en-US" dirty="0"/>
              <a:t> Counting all the transaction where amount is between Amount&gt;Given Amount.(Data from user with Validation) </a:t>
            </a:r>
          </a:p>
          <a:p>
            <a:r>
              <a:rPr lang="en-US" b="1" dirty="0"/>
              <a:t>Task3:</a:t>
            </a:r>
            <a:r>
              <a:rPr lang="en-US" dirty="0"/>
              <a:t> Calculating the total sum, total count, average of all the transaction for each user id.(Data from user-</a:t>
            </a:r>
            <a:r>
              <a:rPr lang="en-US" dirty="0" err="1"/>
              <a:t>Userid</a:t>
            </a:r>
            <a:r>
              <a:rPr lang="en-US" dirty="0"/>
              <a:t> With validation)</a:t>
            </a:r>
          </a:p>
          <a:p>
            <a:endParaRPr lang="en-US" dirty="0" smtClean="0"/>
          </a:p>
          <a:p>
            <a:endParaRPr lang="en-US" dirty="0"/>
          </a:p>
        </p:txBody>
      </p:sp>
    </p:spTree>
    <p:extLst>
      <p:ext uri="{BB962C8B-B14F-4D97-AF65-F5344CB8AC3E}">
        <p14:creationId xmlns:p14="http://schemas.microsoft.com/office/powerpoint/2010/main" val="289266933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394977"/>
            <a:ext cx="10058400" cy="1450757"/>
          </a:xfrm>
        </p:spPr>
        <p:txBody>
          <a:bodyPr/>
          <a:lstStyle/>
          <a:p>
            <a:r>
              <a:rPr lang="en-US" b="1" u="sng" dirty="0"/>
              <a:t>2. Seasonality</a:t>
            </a:r>
            <a:r>
              <a:rPr lang="en-US" dirty="0"/>
              <a:t/>
            </a:r>
            <a:br>
              <a:rPr lang="en-US" dirty="0"/>
            </a:br>
            <a:endParaRPr lang="en-US" dirty="0"/>
          </a:p>
        </p:txBody>
      </p:sp>
      <p:sp>
        <p:nvSpPr>
          <p:cNvPr id="3" name="Content Placeholder 2"/>
          <p:cNvSpPr>
            <a:spLocks noGrp="1"/>
          </p:cNvSpPr>
          <p:nvPr>
            <p:ph idx="1"/>
          </p:nvPr>
        </p:nvSpPr>
        <p:spPr/>
        <p:txBody>
          <a:bodyPr>
            <a:normAutofit fontScale="92500" lnSpcReduction="20000"/>
          </a:bodyPr>
          <a:lstStyle/>
          <a:p>
            <a:r>
              <a:rPr lang="en-US" dirty="0"/>
              <a:t>We know that retail sales move with the seasons. </a:t>
            </a:r>
            <a:endParaRPr lang="en-US" dirty="0" smtClean="0"/>
          </a:p>
          <a:p>
            <a:r>
              <a:rPr lang="en-US" dirty="0" smtClean="0"/>
              <a:t>Seasonality </a:t>
            </a:r>
            <a:r>
              <a:rPr lang="en-US" dirty="0"/>
              <a:t>is a characteristic of a time series in which the data experiences regular and predictable changes that recur every calendar year</a:t>
            </a:r>
            <a:r>
              <a:rPr lang="en-US" dirty="0" smtClean="0"/>
              <a:t>.</a:t>
            </a:r>
          </a:p>
          <a:p>
            <a:r>
              <a:rPr lang="en-US" dirty="0" smtClean="0"/>
              <a:t>Retail </a:t>
            </a:r>
            <a:r>
              <a:rPr lang="en-US" dirty="0"/>
              <a:t>sales in general always rise in the fourth quarter, but e-commerce sales do so even more intensely.</a:t>
            </a:r>
          </a:p>
          <a:p>
            <a:r>
              <a:rPr lang="en-US" dirty="0"/>
              <a:t>For Example: Finding the period of time with maximum sales.</a:t>
            </a:r>
          </a:p>
          <a:p>
            <a:r>
              <a:rPr lang="en-US" b="1" dirty="0"/>
              <a:t>We have achieved the same in our project in various Tasks mentioned below.</a:t>
            </a:r>
          </a:p>
          <a:p>
            <a:r>
              <a:rPr lang="en-US" b="1" dirty="0"/>
              <a:t>Task 4:</a:t>
            </a:r>
            <a:r>
              <a:rPr lang="en-US" dirty="0"/>
              <a:t> Calculating total sales amount for each Month</a:t>
            </a:r>
            <a:r>
              <a:rPr lang="en-US" dirty="0" smtClean="0"/>
              <a:t>.(Data from user-&gt;Entering valid Month)(Data validation done)</a:t>
            </a:r>
            <a:endParaRPr lang="en-US" dirty="0"/>
          </a:p>
          <a:p>
            <a:r>
              <a:rPr lang="en-US" b="1" dirty="0"/>
              <a:t>Task 5:</a:t>
            </a:r>
            <a:r>
              <a:rPr lang="en-US" dirty="0"/>
              <a:t> Dividing the file into 12 files, where each file containing each month of data. For ex: file 1 should contain data of January transactions, file 2 should contain data of February transactions and soon.</a:t>
            </a:r>
          </a:p>
          <a:p>
            <a:r>
              <a:rPr lang="en-US" b="1" dirty="0"/>
              <a:t>Task 9:</a:t>
            </a:r>
            <a:r>
              <a:rPr lang="en-US" dirty="0"/>
              <a:t> Finding the user who has spent the max amount in July month.</a:t>
            </a:r>
          </a:p>
          <a:p>
            <a:endParaRPr lang="en-US" dirty="0"/>
          </a:p>
        </p:txBody>
      </p:sp>
    </p:spTree>
    <p:extLst>
      <p:ext uri="{BB962C8B-B14F-4D97-AF65-F5344CB8AC3E}">
        <p14:creationId xmlns:p14="http://schemas.microsoft.com/office/powerpoint/2010/main" val="226007229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394977"/>
            <a:ext cx="10058400" cy="1450757"/>
          </a:xfrm>
        </p:spPr>
        <p:txBody>
          <a:bodyPr/>
          <a:lstStyle/>
          <a:p>
            <a:r>
              <a:rPr lang="en-US" b="1" u="sng" dirty="0"/>
              <a:t>3. Financial Exchanges:</a:t>
            </a:r>
            <a:r>
              <a:rPr lang="en-US" dirty="0"/>
              <a:t/>
            </a:r>
            <a:br>
              <a:rPr lang="en-US" dirty="0"/>
            </a:br>
            <a:endParaRPr lang="en-US" dirty="0"/>
          </a:p>
        </p:txBody>
      </p:sp>
      <p:sp>
        <p:nvSpPr>
          <p:cNvPr id="3" name="Content Placeholder 2"/>
          <p:cNvSpPr>
            <a:spLocks noGrp="1"/>
          </p:cNvSpPr>
          <p:nvPr>
            <p:ph idx="1"/>
          </p:nvPr>
        </p:nvSpPr>
        <p:spPr/>
        <p:txBody>
          <a:bodyPr>
            <a:normAutofit/>
          </a:bodyPr>
          <a:lstStyle/>
          <a:p>
            <a:r>
              <a:rPr lang="en-US" dirty="0"/>
              <a:t>E-Commerce or Electronics Commerce sites use cash and electronic payment where electronic payment refers to paperless monetary transactions</a:t>
            </a:r>
            <a:r>
              <a:rPr lang="en-US" dirty="0" smtClean="0"/>
              <a:t>.</a:t>
            </a:r>
          </a:p>
          <a:p>
            <a:r>
              <a:rPr lang="en-US" dirty="0" smtClean="0"/>
              <a:t> </a:t>
            </a:r>
            <a:r>
              <a:rPr lang="en-US" dirty="0"/>
              <a:t>Electronic payment has revolutionized the business processing by various factors</a:t>
            </a:r>
            <a:r>
              <a:rPr lang="en-US" dirty="0" smtClean="0"/>
              <a:t>.</a:t>
            </a:r>
          </a:p>
          <a:p>
            <a:r>
              <a:rPr lang="en-US" dirty="0" smtClean="0"/>
              <a:t>Example</a:t>
            </a:r>
            <a:r>
              <a:rPr lang="en-US" dirty="0"/>
              <a:t>: Finding out the persons who made their purchases on various modes of payment by cash, credit card, debit card, Internet Banking NEFT.</a:t>
            </a:r>
          </a:p>
          <a:p>
            <a:pPr lvl="7"/>
            <a:r>
              <a:rPr lang="en-US" sz="3600" b="1" dirty="0" smtClean="0"/>
              <a:t>DIGITAL PAYMENT GATEWAY INDIA</a:t>
            </a:r>
            <a:endParaRPr lang="en-US" sz="3600" b="1" dirty="0"/>
          </a:p>
        </p:txBody>
      </p:sp>
      <p:pic>
        <p:nvPicPr>
          <p:cNvPr id="4" name="Picture 3"/>
          <p:cNvPicPr>
            <a:picLocks noChangeAspect="1"/>
          </p:cNvPicPr>
          <p:nvPr/>
        </p:nvPicPr>
        <p:blipFill>
          <a:blip r:embed="rId2"/>
          <a:stretch>
            <a:fillRect/>
          </a:stretch>
        </p:blipFill>
        <p:spPr>
          <a:xfrm>
            <a:off x="1607388" y="4159338"/>
            <a:ext cx="7924800" cy="2841145"/>
          </a:xfrm>
          <a:prstGeom prst="rect">
            <a:avLst/>
          </a:prstGeom>
        </p:spPr>
      </p:pic>
    </p:spTree>
    <p:extLst>
      <p:ext uri="{BB962C8B-B14F-4D97-AF65-F5344CB8AC3E}">
        <p14:creationId xmlns:p14="http://schemas.microsoft.com/office/powerpoint/2010/main" val="133973676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u="sng" dirty="0"/>
              <a:t>Financial </a:t>
            </a:r>
            <a:r>
              <a:rPr lang="en-US" b="1" u="sng" dirty="0" smtClean="0"/>
              <a:t>Exchanges..</a:t>
            </a:r>
            <a:endParaRPr lang="en-US" dirty="0"/>
          </a:p>
        </p:txBody>
      </p:sp>
      <p:sp>
        <p:nvSpPr>
          <p:cNvPr id="3" name="Content Placeholder 2"/>
          <p:cNvSpPr>
            <a:spLocks noGrp="1"/>
          </p:cNvSpPr>
          <p:nvPr>
            <p:ph idx="1"/>
          </p:nvPr>
        </p:nvSpPr>
        <p:spPr/>
        <p:txBody>
          <a:bodyPr/>
          <a:lstStyle/>
          <a:p>
            <a:r>
              <a:rPr lang="en-US" b="1" dirty="0"/>
              <a:t>We have achieved the same in our project in various Tasks mentioned below.</a:t>
            </a:r>
          </a:p>
          <a:p>
            <a:r>
              <a:rPr lang="en-US" b="1" dirty="0"/>
              <a:t>Task 6:</a:t>
            </a:r>
            <a:r>
              <a:rPr lang="en-US" dirty="0"/>
              <a:t> Sorting the whole file on the basis of amt.</a:t>
            </a:r>
          </a:p>
          <a:p>
            <a:r>
              <a:rPr lang="en-US" b="1" dirty="0"/>
              <a:t>Task 7:</a:t>
            </a:r>
            <a:r>
              <a:rPr lang="en-US" dirty="0"/>
              <a:t> Finding the name of top 3 spenders.</a:t>
            </a:r>
          </a:p>
          <a:p>
            <a:r>
              <a:rPr lang="en-US" b="1" dirty="0"/>
              <a:t>Task 8:</a:t>
            </a:r>
            <a:r>
              <a:rPr lang="en-US" dirty="0"/>
              <a:t> Finding the name of user who has spent the maximum amount.</a:t>
            </a:r>
          </a:p>
          <a:p>
            <a:r>
              <a:rPr lang="en-US" b="1" dirty="0"/>
              <a:t>Additional Enhancement:</a:t>
            </a:r>
            <a:r>
              <a:rPr lang="en-US" dirty="0"/>
              <a:t> Finding the number of persons who made their purchase based on mode of payment.</a:t>
            </a:r>
          </a:p>
          <a:p>
            <a:endParaRPr lang="en-US" dirty="0"/>
          </a:p>
        </p:txBody>
      </p:sp>
    </p:spTree>
    <p:extLst>
      <p:ext uri="{BB962C8B-B14F-4D97-AF65-F5344CB8AC3E}">
        <p14:creationId xmlns:p14="http://schemas.microsoft.com/office/powerpoint/2010/main" val="121210409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476384"/>
            <a:ext cx="10058400" cy="1450757"/>
          </a:xfrm>
        </p:spPr>
        <p:txBody>
          <a:bodyPr/>
          <a:lstStyle/>
          <a:p>
            <a:r>
              <a:rPr lang="en-US" b="1" u="sng" dirty="0"/>
              <a:t>4. Well-being Fitness:</a:t>
            </a:r>
            <a:r>
              <a:rPr lang="en-US" dirty="0"/>
              <a:t/>
            </a:r>
            <a:br>
              <a:rPr lang="en-US" dirty="0"/>
            </a:br>
            <a:endParaRPr lang="en-US" dirty="0"/>
          </a:p>
        </p:txBody>
      </p:sp>
      <p:sp>
        <p:nvSpPr>
          <p:cNvPr id="3" name="Content Placeholder 2"/>
          <p:cNvSpPr>
            <a:spLocks noGrp="1"/>
          </p:cNvSpPr>
          <p:nvPr>
            <p:ph idx="1"/>
          </p:nvPr>
        </p:nvSpPr>
        <p:spPr/>
        <p:txBody>
          <a:bodyPr/>
          <a:lstStyle/>
          <a:p>
            <a:r>
              <a:rPr lang="en-US" dirty="0"/>
              <a:t>We have to focus on Healthcare - both in terms of fitness and diseases outbreak.</a:t>
            </a:r>
          </a:p>
          <a:p>
            <a:r>
              <a:rPr lang="en-US" dirty="0"/>
              <a:t>Healthcare organizations are turning to data analysis to improve their care delivery and the cost of care. This services to this population to help fight the obesity. </a:t>
            </a:r>
          </a:p>
          <a:p>
            <a:r>
              <a:rPr lang="en-US" dirty="0"/>
              <a:t>EX: </a:t>
            </a:r>
            <a:r>
              <a:rPr lang="en-US" dirty="0" smtClean="0"/>
              <a:t>Identifying </a:t>
            </a:r>
            <a:r>
              <a:rPr lang="en-US" dirty="0"/>
              <a:t>No of persons being physically fit i.e. finding their interest in </a:t>
            </a:r>
            <a:r>
              <a:rPr lang="en-US" dirty="0" smtClean="0"/>
              <a:t>exercise, </a:t>
            </a:r>
            <a:r>
              <a:rPr lang="en-US" dirty="0"/>
              <a:t>gyms, yoga </a:t>
            </a:r>
            <a:r>
              <a:rPr lang="en-US" dirty="0" smtClean="0"/>
              <a:t>etc.</a:t>
            </a:r>
            <a:endParaRPr lang="en-US" dirty="0"/>
          </a:p>
          <a:p>
            <a:r>
              <a:rPr lang="en-US" b="1" dirty="0"/>
              <a:t>Additional &amp; Future Enhancement:</a:t>
            </a:r>
            <a:endParaRPr lang="en-US" dirty="0"/>
          </a:p>
          <a:p>
            <a:r>
              <a:rPr lang="en-US" dirty="0" smtClean="0"/>
              <a:t>We </a:t>
            </a:r>
            <a:r>
              <a:rPr lang="en-US" dirty="0"/>
              <a:t>can implement the same in our project in various Tasks likes finding the total number of persons based on category of purchase</a:t>
            </a:r>
            <a:r>
              <a:rPr lang="en-US" dirty="0" smtClean="0"/>
              <a:t>.</a:t>
            </a:r>
          </a:p>
          <a:p>
            <a:r>
              <a:rPr lang="en-US" dirty="0" smtClean="0"/>
              <a:t>Grouping </a:t>
            </a:r>
            <a:r>
              <a:rPr lang="en-US" dirty="0"/>
              <a:t>the data based on Exercise &amp; Fitness and Gymnastics.</a:t>
            </a:r>
          </a:p>
          <a:p>
            <a:endParaRPr lang="en-US" dirty="0"/>
          </a:p>
        </p:txBody>
      </p:sp>
    </p:spTree>
    <p:extLst>
      <p:ext uri="{BB962C8B-B14F-4D97-AF65-F5344CB8AC3E}">
        <p14:creationId xmlns:p14="http://schemas.microsoft.com/office/powerpoint/2010/main" val="299219287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66291" y="554022"/>
            <a:ext cx="10058400" cy="1450757"/>
          </a:xfrm>
        </p:spPr>
        <p:txBody>
          <a:bodyPr/>
          <a:lstStyle/>
          <a:p>
            <a:r>
              <a:rPr lang="en-US" b="1" u="sng" dirty="0"/>
              <a:t>5. Sports Awareness:</a:t>
            </a:r>
            <a:r>
              <a:rPr lang="en-US" dirty="0"/>
              <a:t/>
            </a:r>
            <a:br>
              <a:rPr lang="en-US" dirty="0"/>
            </a:br>
            <a:endParaRPr lang="en-US" dirty="0"/>
          </a:p>
        </p:txBody>
      </p:sp>
      <p:sp>
        <p:nvSpPr>
          <p:cNvPr id="3" name="Content Placeholder 2"/>
          <p:cNvSpPr>
            <a:spLocks noGrp="1"/>
          </p:cNvSpPr>
          <p:nvPr>
            <p:ph idx="1"/>
          </p:nvPr>
        </p:nvSpPr>
        <p:spPr/>
        <p:txBody>
          <a:bodyPr>
            <a:normAutofit lnSpcReduction="10000"/>
          </a:bodyPr>
          <a:lstStyle/>
          <a:p>
            <a:r>
              <a:rPr lang="en-US" dirty="0"/>
              <a:t>Sports and games form an essential part of human resource Development. </a:t>
            </a:r>
            <a:endParaRPr lang="en-US" dirty="0" smtClean="0"/>
          </a:p>
          <a:p>
            <a:r>
              <a:rPr lang="en-US" dirty="0" smtClean="0"/>
              <a:t>Sport </a:t>
            </a:r>
            <a:r>
              <a:rPr lang="en-US" dirty="0"/>
              <a:t>development is a national priority, as it promotes active Lifestyle, child and youth development, social inclusiveness, Employment opportunities, peace and development, and above all a Sense of belongingness and national pride.</a:t>
            </a:r>
          </a:p>
          <a:p>
            <a:r>
              <a:rPr lang="en-US" dirty="0"/>
              <a:t>For example: Finding the number of person who is interest in various sports.</a:t>
            </a:r>
          </a:p>
          <a:p>
            <a:endParaRPr lang="en-US" b="1" dirty="0" smtClean="0"/>
          </a:p>
          <a:p>
            <a:r>
              <a:rPr lang="en-US" b="1" dirty="0" smtClean="0"/>
              <a:t>Additional </a:t>
            </a:r>
            <a:r>
              <a:rPr lang="en-US" b="1" dirty="0"/>
              <a:t>&amp; Future Enhancement:</a:t>
            </a:r>
            <a:endParaRPr lang="en-US" dirty="0"/>
          </a:p>
          <a:p>
            <a:r>
              <a:rPr lang="en-US" dirty="0" smtClean="0"/>
              <a:t>We </a:t>
            </a:r>
            <a:r>
              <a:rPr lang="en-US" dirty="0"/>
              <a:t>can implement the same in our project in various Tasks likes finding the total number of persons who were interest in various sports, we can group the persons in based on their interest. </a:t>
            </a:r>
            <a:endParaRPr lang="en-US" dirty="0" smtClean="0"/>
          </a:p>
          <a:p>
            <a:r>
              <a:rPr lang="en-US" dirty="0" smtClean="0"/>
              <a:t>Also </a:t>
            </a:r>
            <a:r>
              <a:rPr lang="en-US" dirty="0"/>
              <a:t>we can find the maximum persons who were interested in particular sports.</a:t>
            </a:r>
          </a:p>
          <a:p>
            <a:endParaRPr lang="en-US" dirty="0"/>
          </a:p>
        </p:txBody>
      </p:sp>
    </p:spTree>
    <p:extLst>
      <p:ext uri="{BB962C8B-B14F-4D97-AF65-F5344CB8AC3E}">
        <p14:creationId xmlns:p14="http://schemas.microsoft.com/office/powerpoint/2010/main" val="219867455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u="sng" dirty="0"/>
              <a:t>Conclusion:</a:t>
            </a:r>
            <a:endParaRPr lang="en-US" dirty="0"/>
          </a:p>
        </p:txBody>
      </p:sp>
      <p:sp>
        <p:nvSpPr>
          <p:cNvPr id="3" name="Content Placeholder 2"/>
          <p:cNvSpPr>
            <a:spLocks noGrp="1"/>
          </p:cNvSpPr>
          <p:nvPr>
            <p:ph idx="1"/>
          </p:nvPr>
        </p:nvSpPr>
        <p:spPr/>
        <p:txBody>
          <a:bodyPr/>
          <a:lstStyle/>
          <a:p>
            <a:pPr lvl="1"/>
            <a:r>
              <a:rPr lang="en-US" dirty="0"/>
              <a:t>Data Analysis in E-Commerce can enhance various factors in terms of sales, transaction, communication with the customers</a:t>
            </a:r>
            <a:r>
              <a:rPr lang="en-US" dirty="0" smtClean="0"/>
              <a:t>.</a:t>
            </a:r>
          </a:p>
          <a:p>
            <a:pPr lvl="1"/>
            <a:endParaRPr lang="en-US" dirty="0" smtClean="0"/>
          </a:p>
          <a:p>
            <a:pPr lvl="1"/>
            <a:r>
              <a:rPr lang="en-US" dirty="0" smtClean="0"/>
              <a:t> </a:t>
            </a:r>
            <a:r>
              <a:rPr lang="en-US" dirty="0"/>
              <a:t>The project analyzed the status of Economy, Seasonality, product selling, well-being Fitness, Financial exchange, Sports interest on factors like each age group and various period.</a:t>
            </a:r>
          </a:p>
          <a:p>
            <a:endParaRPr lang="en-US" dirty="0"/>
          </a:p>
        </p:txBody>
      </p:sp>
    </p:spTree>
    <p:extLst>
      <p:ext uri="{BB962C8B-B14F-4D97-AF65-F5344CB8AC3E}">
        <p14:creationId xmlns:p14="http://schemas.microsoft.com/office/powerpoint/2010/main" val="180204646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46030" y="598158"/>
            <a:ext cx="9144000" cy="2387600"/>
          </a:xfrm>
        </p:spPr>
        <p:txBody>
          <a:bodyPr>
            <a:normAutofit/>
          </a:bodyPr>
          <a:lstStyle/>
          <a:p>
            <a:r>
              <a:rPr lang="en-US" sz="3200" b="1" u="sng" dirty="0" smtClean="0"/>
              <a:t>Project 2</a:t>
            </a:r>
            <a:br>
              <a:rPr lang="en-US" sz="3200" b="1" u="sng" dirty="0" smtClean="0"/>
            </a:br>
            <a:r>
              <a:rPr lang="en-US" sz="3200" b="1" dirty="0" smtClean="0"/>
              <a:t/>
            </a:r>
            <a:br>
              <a:rPr lang="en-US" sz="3200" b="1" dirty="0" smtClean="0"/>
            </a:br>
            <a:r>
              <a:rPr lang="en-US" sz="3200" b="1" u="sng" dirty="0"/>
              <a:t>Census Data Analysis for Development</a:t>
            </a:r>
            <a:endParaRPr lang="en-US" sz="3200" dirty="0"/>
          </a:p>
        </p:txBody>
      </p:sp>
      <p:sp>
        <p:nvSpPr>
          <p:cNvPr id="3" name="Subtitle 2"/>
          <p:cNvSpPr>
            <a:spLocks noGrp="1"/>
          </p:cNvSpPr>
          <p:nvPr>
            <p:ph type="subTitle" idx="1"/>
          </p:nvPr>
        </p:nvSpPr>
        <p:spPr/>
        <p:txBody>
          <a:bodyPr>
            <a:normAutofit/>
          </a:bodyPr>
          <a:lstStyle/>
          <a:p>
            <a:endParaRPr lang="en-US" dirty="0"/>
          </a:p>
        </p:txBody>
      </p:sp>
    </p:spTree>
    <p:extLst>
      <p:ext uri="{BB962C8B-B14F-4D97-AF65-F5344CB8AC3E}">
        <p14:creationId xmlns:p14="http://schemas.microsoft.com/office/powerpoint/2010/main" val="370158784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a:t>Objective:</a:t>
            </a:r>
            <a:r>
              <a:rPr lang="en-US" dirty="0"/>
              <a:t/>
            </a:r>
            <a:br>
              <a:rPr lang="en-US" dirty="0"/>
            </a:br>
            <a:endParaRPr lang="en-US" dirty="0"/>
          </a:p>
        </p:txBody>
      </p:sp>
      <p:sp>
        <p:nvSpPr>
          <p:cNvPr id="3" name="Content Placeholder 2"/>
          <p:cNvSpPr>
            <a:spLocks noGrp="1"/>
          </p:cNvSpPr>
          <p:nvPr>
            <p:ph idx="1"/>
          </p:nvPr>
        </p:nvSpPr>
        <p:spPr/>
        <p:txBody>
          <a:bodyPr/>
          <a:lstStyle/>
          <a:p>
            <a:r>
              <a:rPr lang="en-US" dirty="0"/>
              <a:t>Census Data Analysis for Education status, Socio-Economic, Employment generation and Product selling. </a:t>
            </a:r>
            <a:endParaRPr lang="en-US" dirty="0" smtClean="0"/>
          </a:p>
          <a:p>
            <a:endParaRPr lang="en-US" dirty="0"/>
          </a:p>
          <a:p>
            <a:r>
              <a:rPr lang="en-US" dirty="0" smtClean="0"/>
              <a:t>This </a:t>
            </a:r>
            <a:r>
              <a:rPr lang="en-US" dirty="0"/>
              <a:t>project would help in analyzing socio-economic status, employment and education on various factors like age group, citizenship, income, etc. </a:t>
            </a:r>
            <a:endParaRPr lang="en-US" dirty="0" smtClean="0"/>
          </a:p>
          <a:p>
            <a:endParaRPr lang="en-US" dirty="0"/>
          </a:p>
          <a:p>
            <a:r>
              <a:rPr lang="en-US" dirty="0" smtClean="0"/>
              <a:t>All </a:t>
            </a:r>
            <a:r>
              <a:rPr lang="en-US" dirty="0"/>
              <a:t>the above would help in development of both individual and nation.</a:t>
            </a:r>
          </a:p>
          <a:p>
            <a:endParaRPr lang="en-US" dirty="0"/>
          </a:p>
        </p:txBody>
      </p:sp>
    </p:spTree>
    <p:extLst>
      <p:ext uri="{BB962C8B-B14F-4D97-AF65-F5344CB8AC3E}">
        <p14:creationId xmlns:p14="http://schemas.microsoft.com/office/powerpoint/2010/main" val="246201057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u="sng" dirty="0"/>
              <a:t>My Big Data TTT @ Glance</a:t>
            </a:r>
            <a:endParaRPr lang="en-US" dirty="0"/>
          </a:p>
        </p:txBody>
      </p:sp>
      <p:sp>
        <p:nvSpPr>
          <p:cNvPr id="3" name="Content Placeholder 2"/>
          <p:cNvSpPr>
            <a:spLocks noGrp="1"/>
          </p:cNvSpPr>
          <p:nvPr>
            <p:ph idx="1"/>
          </p:nvPr>
        </p:nvSpPr>
        <p:spPr/>
        <p:txBody>
          <a:bodyPr>
            <a:normAutofit/>
          </a:bodyPr>
          <a:lstStyle/>
          <a:p>
            <a:pPr lvl="1"/>
            <a:r>
              <a:rPr lang="en-US" dirty="0" smtClean="0"/>
              <a:t>Intro </a:t>
            </a:r>
            <a:r>
              <a:rPr lang="en-US" dirty="0"/>
              <a:t>Big Data and Hadoop</a:t>
            </a:r>
          </a:p>
          <a:p>
            <a:pPr lvl="1"/>
            <a:r>
              <a:rPr lang="en-US" dirty="0"/>
              <a:t>Hadoop 1.x Architecture and Ecosystem</a:t>
            </a:r>
          </a:p>
          <a:p>
            <a:pPr lvl="1"/>
            <a:r>
              <a:rPr lang="en-US" dirty="0"/>
              <a:t>Hadoop 2.x Architecture</a:t>
            </a:r>
          </a:p>
          <a:p>
            <a:pPr lvl="1"/>
            <a:r>
              <a:rPr lang="en-US" dirty="0"/>
              <a:t>Installation and Configuring Ubuntu /</a:t>
            </a:r>
            <a:r>
              <a:rPr lang="en-US" dirty="0" smtClean="0"/>
              <a:t>Hadoop/Putty/</a:t>
            </a:r>
            <a:r>
              <a:rPr lang="en-US" dirty="0" err="1" smtClean="0"/>
              <a:t>WinSCP</a:t>
            </a:r>
            <a:endParaRPr lang="en-US" dirty="0"/>
          </a:p>
          <a:p>
            <a:pPr lvl="1"/>
            <a:r>
              <a:rPr lang="en-US" dirty="0"/>
              <a:t>Hadoop MapReduce I and </a:t>
            </a:r>
            <a:r>
              <a:rPr lang="en-US" dirty="0" smtClean="0"/>
              <a:t>II</a:t>
            </a:r>
          </a:p>
          <a:p>
            <a:pPr lvl="1"/>
            <a:r>
              <a:rPr lang="en-US" dirty="0" smtClean="0"/>
              <a:t>Installation and Configuring Cloudera</a:t>
            </a:r>
            <a:endParaRPr lang="en-US" dirty="0"/>
          </a:p>
          <a:p>
            <a:pPr lvl="1"/>
            <a:r>
              <a:rPr lang="en-US" dirty="0"/>
              <a:t>Understanding Hive, </a:t>
            </a:r>
            <a:r>
              <a:rPr lang="en-US" dirty="0" err="1"/>
              <a:t>Hbase</a:t>
            </a:r>
            <a:endParaRPr lang="en-US" dirty="0"/>
          </a:p>
          <a:p>
            <a:pPr lvl="1"/>
            <a:r>
              <a:rPr lang="en-US" dirty="0"/>
              <a:t>Understanding </a:t>
            </a:r>
            <a:r>
              <a:rPr lang="en-US" dirty="0" err="1"/>
              <a:t>Sqoop</a:t>
            </a:r>
            <a:r>
              <a:rPr lang="en-US" dirty="0"/>
              <a:t> and Flume</a:t>
            </a:r>
          </a:p>
          <a:p>
            <a:pPr lvl="1"/>
            <a:r>
              <a:rPr lang="en-US" dirty="0"/>
              <a:t>Understanding Pig </a:t>
            </a:r>
          </a:p>
          <a:p>
            <a:pPr lvl="1"/>
            <a:r>
              <a:rPr lang="en-US" dirty="0"/>
              <a:t>Understanding Zookeeper and </a:t>
            </a:r>
            <a:r>
              <a:rPr lang="en-US" dirty="0" err="1"/>
              <a:t>Oozie</a:t>
            </a:r>
            <a:endParaRPr lang="en-US" dirty="0"/>
          </a:p>
          <a:p>
            <a:pPr lvl="1"/>
            <a:r>
              <a:rPr lang="en-US" dirty="0"/>
              <a:t>Completion Project 1 E-Commerce</a:t>
            </a:r>
          </a:p>
          <a:p>
            <a:pPr lvl="1"/>
            <a:r>
              <a:rPr lang="en-US" dirty="0"/>
              <a:t>Completion Project 2 Census data</a:t>
            </a:r>
          </a:p>
          <a:p>
            <a:endParaRPr lang="en-US" dirty="0"/>
          </a:p>
        </p:txBody>
      </p:sp>
    </p:spTree>
    <p:extLst>
      <p:ext uri="{BB962C8B-B14F-4D97-AF65-F5344CB8AC3E}">
        <p14:creationId xmlns:p14="http://schemas.microsoft.com/office/powerpoint/2010/main" val="312503653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717924"/>
            <a:ext cx="10058400" cy="1450757"/>
          </a:xfrm>
        </p:spPr>
        <p:txBody>
          <a:bodyPr>
            <a:noAutofit/>
          </a:bodyPr>
          <a:lstStyle/>
          <a:p>
            <a:r>
              <a:rPr lang="en-US" sz="3200" u="sng" dirty="0" smtClean="0"/>
              <a:t>Given Data:</a:t>
            </a:r>
            <a:r>
              <a:rPr lang="en-US" sz="3200" dirty="0" smtClean="0"/>
              <a:t/>
            </a:r>
            <a:br>
              <a:rPr lang="en-US" sz="3200" dirty="0" smtClean="0"/>
            </a:br>
            <a:r>
              <a:rPr lang="en-US" sz="3200" dirty="0"/>
              <a:t/>
            </a:r>
            <a:br>
              <a:rPr lang="en-US" sz="3200" dirty="0"/>
            </a:br>
            <a:endParaRPr lang="en-US" sz="3200" dirty="0"/>
          </a:p>
        </p:txBody>
      </p:sp>
      <p:sp>
        <p:nvSpPr>
          <p:cNvPr id="3" name="Content Placeholder 2"/>
          <p:cNvSpPr>
            <a:spLocks noGrp="1"/>
          </p:cNvSpPr>
          <p:nvPr>
            <p:ph idx="1"/>
          </p:nvPr>
        </p:nvSpPr>
        <p:spPr/>
        <p:txBody>
          <a:bodyPr/>
          <a:lstStyle/>
          <a:p>
            <a:pPr lvl="0"/>
            <a:r>
              <a:rPr lang="en-US" b="1" dirty="0" smtClean="0"/>
              <a:t>1. AgeGroup.dat</a:t>
            </a:r>
            <a:r>
              <a:rPr lang="en-US" b="1" dirty="0"/>
              <a:t>:</a:t>
            </a:r>
            <a:endParaRPr lang="en-US" dirty="0"/>
          </a:p>
          <a:p>
            <a:r>
              <a:rPr lang="en-US" b="1" dirty="0"/>
              <a:t> Fields: Age and Group</a:t>
            </a:r>
            <a:endParaRPr lang="en-US" dirty="0"/>
          </a:p>
          <a:p>
            <a:pPr lvl="0"/>
            <a:endParaRPr lang="en-US" b="1" dirty="0"/>
          </a:p>
          <a:p>
            <a:pPr marL="0" lvl="0" indent="0">
              <a:buNone/>
            </a:pPr>
            <a:r>
              <a:rPr lang="en-US" b="1" dirty="0" smtClean="0"/>
              <a:t> 2. Census_Records.json:</a:t>
            </a:r>
            <a:endParaRPr lang="en-US" dirty="0" smtClean="0"/>
          </a:p>
          <a:p>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2779525128"/>
              </p:ext>
            </p:extLst>
          </p:nvPr>
        </p:nvGraphicFramePr>
        <p:xfrm>
          <a:off x="1142676" y="3832819"/>
          <a:ext cx="10013004" cy="1196380"/>
        </p:xfrm>
        <a:graphic>
          <a:graphicData uri="http://schemas.openxmlformats.org/drawingml/2006/table">
            <a:tbl>
              <a:tblPr firstRow="1" firstCol="1" bandRow="1">
                <a:tableStyleId>{5C22544A-7EE6-4342-B048-85BDC9FD1C3A}</a:tableStyleId>
              </a:tblPr>
              <a:tblGrid>
                <a:gridCol w="645117"/>
                <a:gridCol w="1318510"/>
                <a:gridCol w="1031558"/>
                <a:gridCol w="1036795"/>
                <a:gridCol w="910075"/>
                <a:gridCol w="1037842"/>
                <a:gridCol w="1060882"/>
                <a:gridCol w="1100678"/>
                <a:gridCol w="1190060"/>
                <a:gridCol w="681487"/>
              </a:tblGrid>
              <a:tr h="411289">
                <a:tc>
                  <a:txBody>
                    <a:bodyPr/>
                    <a:lstStyle/>
                    <a:p>
                      <a:pPr marL="0" marR="0" algn="ctr">
                        <a:lnSpc>
                          <a:spcPct val="107000"/>
                        </a:lnSpc>
                        <a:spcBef>
                          <a:spcPts val="0"/>
                        </a:spcBef>
                        <a:spcAft>
                          <a:spcPts val="0"/>
                        </a:spcAft>
                      </a:pPr>
                      <a:r>
                        <a:rPr lang="en-US" sz="1100" dirty="0">
                          <a:effectLst/>
                        </a:rPr>
                        <a:t>Age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100" dirty="0">
                          <a:effectLst/>
                        </a:rPr>
                        <a:t>Education</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100">
                          <a:effectLst/>
                        </a:rPr>
                        <a:t>Marital Status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100">
                          <a:effectLst/>
                        </a:rPr>
                        <a:t>Gender</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100">
                          <a:effectLst/>
                        </a:rPr>
                        <a:t>Tax Filer Status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100">
                          <a:effectLst/>
                        </a:rPr>
                        <a:t>Income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100">
                          <a:effectLst/>
                        </a:rPr>
                        <a:t>Parents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100">
                          <a:effectLst/>
                        </a:rPr>
                        <a:t>Country of Birth</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100" dirty="0">
                          <a:effectLst/>
                        </a:rPr>
                        <a:t>Citizenship</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0"/>
                        </a:spcAft>
                      </a:pPr>
                      <a:r>
                        <a:rPr lang="en-US" sz="1100">
                          <a:effectLst/>
                        </a:rPr>
                        <a:t>Weeks Worked</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261697">
                <a:tc>
                  <a:txBody>
                    <a:bodyPr/>
                    <a:lstStyle/>
                    <a:p>
                      <a:pPr marL="0" marR="0" algn="just">
                        <a:lnSpc>
                          <a:spcPct val="107000"/>
                        </a:lnSpc>
                        <a:spcBef>
                          <a:spcPts val="0"/>
                        </a:spcBef>
                        <a:spcAft>
                          <a:spcPts val="0"/>
                        </a:spcAft>
                      </a:pPr>
                      <a:r>
                        <a:rPr lang="en-US" sz="14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0"/>
                        </a:spcAft>
                      </a:pPr>
                      <a:r>
                        <a:rPr lang="en-US" sz="14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0"/>
                        </a:spcAft>
                      </a:pPr>
                      <a:r>
                        <a:rPr lang="en-US" sz="14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0"/>
                        </a:spcAft>
                      </a:pPr>
                      <a:r>
                        <a:rPr lang="en-US" sz="14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0"/>
                        </a:spcAft>
                      </a:pPr>
                      <a:r>
                        <a:rPr lang="en-US" sz="14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0"/>
                        </a:spcAft>
                      </a:pPr>
                      <a:r>
                        <a:rPr lang="en-US" sz="14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0"/>
                        </a:spcAft>
                      </a:pPr>
                      <a:r>
                        <a:rPr lang="en-US" sz="14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0"/>
                        </a:spcAft>
                      </a:pPr>
                      <a:r>
                        <a:rPr lang="en-US" sz="14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0"/>
                        </a:spcAft>
                      </a:pPr>
                      <a:r>
                        <a:rPr lang="en-US" sz="1400" dirty="0">
                          <a:effectLst/>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0"/>
                        </a:spcAft>
                      </a:pPr>
                      <a:r>
                        <a:rPr lang="en-US" sz="14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261697">
                <a:tc>
                  <a:txBody>
                    <a:bodyPr/>
                    <a:lstStyle/>
                    <a:p>
                      <a:pPr marL="0" marR="0" algn="just">
                        <a:lnSpc>
                          <a:spcPct val="107000"/>
                        </a:lnSpc>
                        <a:spcBef>
                          <a:spcPts val="0"/>
                        </a:spcBef>
                        <a:spcAft>
                          <a:spcPts val="0"/>
                        </a:spcAft>
                      </a:pPr>
                      <a:r>
                        <a:rPr lang="en-US" sz="14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0"/>
                        </a:spcAft>
                      </a:pPr>
                      <a:r>
                        <a:rPr lang="en-US" sz="14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0"/>
                        </a:spcAft>
                      </a:pPr>
                      <a:r>
                        <a:rPr lang="en-US" sz="14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0"/>
                        </a:spcAft>
                      </a:pPr>
                      <a:r>
                        <a:rPr lang="en-US" sz="14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0"/>
                        </a:spcAft>
                      </a:pPr>
                      <a:r>
                        <a:rPr lang="en-US" sz="14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0"/>
                        </a:spcAft>
                      </a:pPr>
                      <a:r>
                        <a:rPr lang="en-US" sz="14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0"/>
                        </a:spcAft>
                      </a:pPr>
                      <a:r>
                        <a:rPr lang="en-US" sz="1400" dirty="0">
                          <a:effectLst/>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0"/>
                        </a:spcAft>
                      </a:pPr>
                      <a:r>
                        <a:rPr lang="en-US" sz="1400" dirty="0">
                          <a:effectLst/>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0"/>
                        </a:spcAft>
                      </a:pPr>
                      <a:r>
                        <a:rPr lang="en-US" sz="14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0"/>
                        </a:spcAft>
                      </a:pPr>
                      <a:r>
                        <a:rPr lang="en-US" sz="14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261697">
                <a:tc>
                  <a:txBody>
                    <a:bodyPr/>
                    <a:lstStyle/>
                    <a:p>
                      <a:pPr marL="0" marR="0" algn="just">
                        <a:lnSpc>
                          <a:spcPct val="107000"/>
                        </a:lnSpc>
                        <a:spcBef>
                          <a:spcPts val="0"/>
                        </a:spcBef>
                        <a:spcAft>
                          <a:spcPts val="0"/>
                        </a:spcAft>
                      </a:pPr>
                      <a:r>
                        <a:rPr lang="en-US" sz="14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0"/>
                        </a:spcAft>
                      </a:pPr>
                      <a:r>
                        <a:rPr lang="en-US" sz="14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0"/>
                        </a:spcAft>
                      </a:pPr>
                      <a:r>
                        <a:rPr lang="en-US" sz="14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0"/>
                        </a:spcAft>
                      </a:pPr>
                      <a:r>
                        <a:rPr lang="en-US" sz="14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0"/>
                        </a:spcAft>
                      </a:pPr>
                      <a:r>
                        <a:rPr lang="en-US" sz="14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0"/>
                        </a:spcAft>
                      </a:pPr>
                      <a:r>
                        <a:rPr lang="en-US" sz="14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0"/>
                        </a:spcAft>
                      </a:pPr>
                      <a:r>
                        <a:rPr lang="en-US" sz="14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0"/>
                        </a:spcAft>
                      </a:pPr>
                      <a:r>
                        <a:rPr lang="en-US" sz="1400" dirty="0">
                          <a:effectLst/>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0"/>
                        </a:spcAft>
                      </a:pPr>
                      <a:r>
                        <a:rPr lang="en-US" sz="14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0"/>
                        </a:spcAft>
                      </a:pPr>
                      <a:r>
                        <a:rPr lang="en-US" sz="1400" dirty="0">
                          <a:effectLst/>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bl>
          </a:graphicData>
        </a:graphic>
      </p:graphicFrame>
    </p:spTree>
    <p:extLst>
      <p:ext uri="{BB962C8B-B14F-4D97-AF65-F5344CB8AC3E}">
        <p14:creationId xmlns:p14="http://schemas.microsoft.com/office/powerpoint/2010/main" val="276093833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394977"/>
            <a:ext cx="10058400" cy="1450757"/>
          </a:xfrm>
        </p:spPr>
        <p:txBody>
          <a:bodyPr>
            <a:normAutofit fontScale="90000"/>
          </a:bodyPr>
          <a:lstStyle/>
          <a:p>
            <a:r>
              <a:rPr lang="en-US" dirty="0"/>
              <a:t> </a:t>
            </a:r>
            <a:br>
              <a:rPr lang="en-US" dirty="0"/>
            </a:br>
            <a:r>
              <a:rPr lang="en-US" b="1" u="sng" dirty="0"/>
              <a:t>HARDWARE &amp; SOFTWARE REQUIREMENTS:</a:t>
            </a:r>
            <a:r>
              <a:rPr lang="en-US" dirty="0"/>
              <a:t/>
            </a:r>
            <a:br>
              <a:rPr lang="en-US" dirty="0"/>
            </a:br>
            <a:endParaRPr lang="en-US" dirty="0"/>
          </a:p>
        </p:txBody>
      </p:sp>
      <p:sp>
        <p:nvSpPr>
          <p:cNvPr id="3" name="Content Placeholder 2"/>
          <p:cNvSpPr>
            <a:spLocks noGrp="1"/>
          </p:cNvSpPr>
          <p:nvPr>
            <p:ph idx="1"/>
          </p:nvPr>
        </p:nvSpPr>
        <p:spPr/>
        <p:txBody>
          <a:bodyPr/>
          <a:lstStyle/>
          <a:p>
            <a:r>
              <a:rPr lang="en-US" dirty="0"/>
              <a:t>Operating System		:	LINUX</a:t>
            </a:r>
          </a:p>
          <a:p>
            <a:r>
              <a:rPr lang="en-US" dirty="0"/>
              <a:t>RAM				:	8GB</a:t>
            </a:r>
          </a:p>
          <a:p>
            <a:r>
              <a:rPr lang="en-US" dirty="0"/>
              <a:t>System Type			:	64 bit </a:t>
            </a:r>
            <a:r>
              <a:rPr lang="en-US" dirty="0" smtClean="0"/>
              <a:t>OS</a:t>
            </a:r>
          </a:p>
          <a:p>
            <a:r>
              <a:rPr lang="en-US" dirty="0"/>
              <a:t>Software Framework		:	Hadoop</a:t>
            </a:r>
          </a:p>
          <a:p>
            <a:r>
              <a:rPr lang="en-US" dirty="0" smtClean="0"/>
              <a:t>Development </a:t>
            </a:r>
            <a:r>
              <a:rPr lang="en-US" dirty="0"/>
              <a:t>Tool		:	Eclipse</a:t>
            </a:r>
          </a:p>
          <a:p>
            <a:r>
              <a:rPr lang="en-US" dirty="0"/>
              <a:t>Language Used		</a:t>
            </a:r>
            <a:r>
              <a:rPr lang="en-US" dirty="0" smtClean="0"/>
              <a:t>	:</a:t>
            </a:r>
            <a:r>
              <a:rPr lang="en-US" dirty="0"/>
              <a:t>	MapReduce Java, Hive, Pig</a:t>
            </a:r>
          </a:p>
          <a:p>
            <a:endParaRPr lang="en-US" dirty="0"/>
          </a:p>
        </p:txBody>
      </p:sp>
    </p:spTree>
    <p:extLst>
      <p:ext uri="{BB962C8B-B14F-4D97-AF65-F5344CB8AC3E}">
        <p14:creationId xmlns:p14="http://schemas.microsoft.com/office/powerpoint/2010/main" val="16204775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92170" y="1054354"/>
            <a:ext cx="10058400" cy="1450757"/>
          </a:xfrm>
        </p:spPr>
        <p:txBody>
          <a:bodyPr>
            <a:normAutofit fontScale="90000"/>
          </a:bodyPr>
          <a:lstStyle/>
          <a:p>
            <a:r>
              <a:rPr lang="en-US" b="1" dirty="0" smtClean="0"/>
              <a:t/>
            </a:r>
            <a:br>
              <a:rPr lang="en-US" b="1" dirty="0" smtClean="0"/>
            </a:br>
            <a:r>
              <a:rPr lang="en-US" b="1" dirty="0" smtClean="0"/>
              <a:t>Census </a:t>
            </a:r>
            <a:r>
              <a:rPr lang="en-US" b="1" dirty="0"/>
              <a:t>Analysis on following factors:</a:t>
            </a:r>
            <a:r>
              <a:rPr lang="en-US" dirty="0"/>
              <a:t/>
            </a:r>
            <a:br>
              <a:rPr lang="en-US" dirty="0"/>
            </a:br>
            <a:r>
              <a:rPr lang="en-US" dirty="0"/>
              <a:t/>
            </a:r>
            <a:br>
              <a:rPr lang="en-US" dirty="0"/>
            </a:br>
            <a:endParaRPr lang="en-US" dirty="0"/>
          </a:p>
        </p:txBody>
      </p:sp>
      <p:sp>
        <p:nvSpPr>
          <p:cNvPr id="3" name="Content Placeholder 2"/>
          <p:cNvSpPr>
            <a:spLocks noGrp="1"/>
          </p:cNvSpPr>
          <p:nvPr>
            <p:ph idx="1"/>
          </p:nvPr>
        </p:nvSpPr>
        <p:spPr/>
        <p:txBody>
          <a:bodyPr/>
          <a:lstStyle/>
          <a:p>
            <a:pPr lvl="2"/>
            <a:r>
              <a:rPr lang="en-US" sz="2800" dirty="0"/>
              <a:t>Education</a:t>
            </a:r>
          </a:p>
          <a:p>
            <a:pPr lvl="2"/>
            <a:r>
              <a:rPr lang="en-US" sz="2800" dirty="0"/>
              <a:t>Finance</a:t>
            </a:r>
          </a:p>
          <a:p>
            <a:pPr lvl="2"/>
            <a:r>
              <a:rPr lang="en-US" sz="2800" dirty="0"/>
              <a:t>Social</a:t>
            </a:r>
          </a:p>
          <a:p>
            <a:pPr lvl="2"/>
            <a:r>
              <a:rPr lang="en-US" sz="2800" dirty="0"/>
              <a:t>Citizenship and Immigrants</a:t>
            </a:r>
          </a:p>
          <a:p>
            <a:pPr lvl="2"/>
            <a:r>
              <a:rPr lang="en-US" sz="2800" dirty="0"/>
              <a:t>Employability</a:t>
            </a:r>
          </a:p>
          <a:p>
            <a:pPr lvl="2"/>
            <a:r>
              <a:rPr lang="en-US" sz="2800" dirty="0"/>
              <a:t>Product Selling &amp; Others</a:t>
            </a:r>
          </a:p>
          <a:p>
            <a:pPr marL="457200" indent="-457200">
              <a:buFont typeface="+mj-lt"/>
              <a:buAutoNum type="arabicPeriod"/>
            </a:pPr>
            <a:endParaRPr lang="en-US" dirty="0"/>
          </a:p>
        </p:txBody>
      </p:sp>
    </p:spTree>
    <p:extLst>
      <p:ext uri="{BB962C8B-B14F-4D97-AF65-F5344CB8AC3E}">
        <p14:creationId xmlns:p14="http://schemas.microsoft.com/office/powerpoint/2010/main" val="59853191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485011"/>
            <a:ext cx="10058400" cy="1450757"/>
          </a:xfrm>
        </p:spPr>
        <p:txBody>
          <a:bodyPr>
            <a:normAutofit fontScale="90000"/>
          </a:bodyPr>
          <a:lstStyle/>
          <a:p>
            <a:r>
              <a:rPr lang="en-US" b="1" dirty="0"/>
              <a:t> </a:t>
            </a:r>
            <a:r>
              <a:rPr lang="en-US" dirty="0"/>
              <a:t/>
            </a:r>
            <a:br>
              <a:rPr lang="en-US" dirty="0"/>
            </a:br>
            <a:r>
              <a:rPr lang="en-US" b="1" u="sng" dirty="0"/>
              <a:t>Education:</a:t>
            </a:r>
            <a:r>
              <a:rPr lang="en-US" dirty="0"/>
              <a:t/>
            </a:r>
            <a:br>
              <a:rPr lang="en-US" dirty="0"/>
            </a:br>
            <a:endParaRPr lang="en-US" dirty="0"/>
          </a:p>
        </p:txBody>
      </p:sp>
      <p:sp>
        <p:nvSpPr>
          <p:cNvPr id="3" name="Content Placeholder 2"/>
          <p:cNvSpPr>
            <a:spLocks noGrp="1"/>
          </p:cNvSpPr>
          <p:nvPr>
            <p:ph idx="1"/>
          </p:nvPr>
        </p:nvSpPr>
        <p:spPr/>
        <p:txBody>
          <a:bodyPr>
            <a:normAutofit fontScale="92500" lnSpcReduction="10000"/>
          </a:bodyPr>
          <a:lstStyle/>
          <a:p>
            <a:r>
              <a:rPr lang="en-US" dirty="0"/>
              <a:t>Education means a lot in everyone’s life as it facilitates our learning, knowledge and skill. Education is must for both men and women equally as both together make a healthy and educated society</a:t>
            </a:r>
            <a:r>
              <a:rPr lang="en-US" dirty="0" smtClean="0"/>
              <a:t>.</a:t>
            </a:r>
          </a:p>
          <a:p>
            <a:r>
              <a:rPr lang="en-US" dirty="0" smtClean="0"/>
              <a:t>An </a:t>
            </a:r>
            <a:r>
              <a:rPr lang="en-US" dirty="0"/>
              <a:t>educated member certainly has a greater chance to contribute to his community</a:t>
            </a:r>
            <a:r>
              <a:rPr lang="en-US" dirty="0" smtClean="0"/>
              <a:t>.</a:t>
            </a:r>
          </a:p>
          <a:p>
            <a:r>
              <a:rPr lang="en-US" dirty="0" smtClean="0"/>
              <a:t>Education </a:t>
            </a:r>
            <a:r>
              <a:rPr lang="en-US" dirty="0"/>
              <a:t>helps you become an active member of the society and participate in the ongoing changes and developments.</a:t>
            </a:r>
          </a:p>
          <a:p>
            <a:r>
              <a:rPr lang="en-US" dirty="0"/>
              <a:t>For Example: Education status for each category of female and male. How many female adults have Bachelor's degree.</a:t>
            </a:r>
          </a:p>
          <a:p>
            <a:r>
              <a:rPr lang="en-US" b="1" dirty="0"/>
              <a:t>We have achieved the same in our project in various Tasks mentioned below.</a:t>
            </a:r>
          </a:p>
          <a:p>
            <a:r>
              <a:rPr lang="en-US" dirty="0"/>
              <a:t>1. Total count of male/female based on education.</a:t>
            </a:r>
          </a:p>
          <a:p>
            <a:r>
              <a:rPr lang="en-US" dirty="0"/>
              <a:t>2. Total count of employed/unemployed based on education.</a:t>
            </a:r>
          </a:p>
          <a:p>
            <a:r>
              <a:rPr lang="en-US" dirty="0"/>
              <a:t>3. Total count for people in age range of 18-25 based on education.</a:t>
            </a:r>
          </a:p>
          <a:p>
            <a:endParaRPr lang="en-US" dirty="0"/>
          </a:p>
        </p:txBody>
      </p:sp>
    </p:spTree>
    <p:extLst>
      <p:ext uri="{BB962C8B-B14F-4D97-AF65-F5344CB8AC3E}">
        <p14:creationId xmlns:p14="http://schemas.microsoft.com/office/powerpoint/2010/main" val="294323514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83544" y="554022"/>
            <a:ext cx="10058400" cy="1450757"/>
          </a:xfrm>
        </p:spPr>
        <p:txBody>
          <a:bodyPr/>
          <a:lstStyle/>
          <a:p>
            <a:r>
              <a:rPr lang="en-US" b="1" u="sng" dirty="0"/>
              <a:t>Finance:</a:t>
            </a:r>
            <a:r>
              <a:rPr lang="en-US" dirty="0"/>
              <a:t/>
            </a:r>
            <a:br>
              <a:rPr lang="en-US" dirty="0"/>
            </a:br>
            <a:endParaRPr lang="en-US" dirty="0"/>
          </a:p>
        </p:txBody>
      </p:sp>
      <p:sp>
        <p:nvSpPr>
          <p:cNvPr id="3" name="Content Placeholder 2"/>
          <p:cNvSpPr>
            <a:spLocks noGrp="1"/>
          </p:cNvSpPr>
          <p:nvPr>
            <p:ph idx="1"/>
          </p:nvPr>
        </p:nvSpPr>
        <p:spPr/>
        <p:txBody>
          <a:bodyPr/>
          <a:lstStyle/>
          <a:p>
            <a:r>
              <a:rPr lang="en-US" dirty="0"/>
              <a:t>Taxes are like income for the government so that they can pay for socialized services within your country for service such as health care, pension funds, welfare, homeland security, war, etc. The countries with extremely prosperous and the citizens have a high per capita income wants to pay the tax regularly. </a:t>
            </a:r>
          </a:p>
          <a:p>
            <a:r>
              <a:rPr lang="en-US" dirty="0"/>
              <a:t>For example, Count of Tax filer status for each category of citizenship, what is the count of non-filer of middle-aged female who is a Foreign born- Not a citizen of  </a:t>
            </a:r>
            <a:r>
              <a:rPr lang="en-US" dirty="0" smtClean="0"/>
              <a:t>U </a:t>
            </a:r>
            <a:r>
              <a:rPr lang="en-US" dirty="0"/>
              <a:t>S.</a:t>
            </a:r>
          </a:p>
          <a:p>
            <a:r>
              <a:rPr lang="en-US" b="1" dirty="0"/>
              <a:t>We have achieved the same in our project in various Tasks mentioned below.</a:t>
            </a:r>
          </a:p>
          <a:p>
            <a:r>
              <a:rPr lang="en-US" dirty="0"/>
              <a:t>1. Tax analysis total and gender wise</a:t>
            </a:r>
          </a:p>
          <a:p>
            <a:r>
              <a:rPr lang="en-US" dirty="0"/>
              <a:t>2. Per Capita Income (PCI) analysis consolidated, gender wise and category wise</a:t>
            </a:r>
          </a:p>
          <a:p>
            <a:endParaRPr lang="en-US" dirty="0"/>
          </a:p>
        </p:txBody>
      </p:sp>
    </p:spTree>
    <p:extLst>
      <p:ext uri="{BB962C8B-B14F-4D97-AF65-F5344CB8AC3E}">
        <p14:creationId xmlns:p14="http://schemas.microsoft.com/office/powerpoint/2010/main" val="68524570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66291" y="571275"/>
            <a:ext cx="10058400" cy="1450757"/>
          </a:xfrm>
        </p:spPr>
        <p:txBody>
          <a:bodyPr/>
          <a:lstStyle/>
          <a:p>
            <a:r>
              <a:rPr lang="en-US" b="1" u="sng" dirty="0"/>
              <a:t>Socio-economic status</a:t>
            </a:r>
            <a:r>
              <a:rPr lang="en-US" dirty="0" smtClean="0"/>
              <a:t>:</a:t>
            </a:r>
            <a:br>
              <a:rPr lang="en-US" dirty="0" smtClean="0"/>
            </a:br>
            <a:endParaRPr lang="en-US" dirty="0"/>
          </a:p>
        </p:txBody>
      </p:sp>
      <p:sp>
        <p:nvSpPr>
          <p:cNvPr id="3" name="Content Placeholder 2"/>
          <p:cNvSpPr>
            <a:spLocks noGrp="1"/>
          </p:cNvSpPr>
          <p:nvPr>
            <p:ph idx="1"/>
          </p:nvPr>
        </p:nvSpPr>
        <p:spPr/>
        <p:txBody>
          <a:bodyPr/>
          <a:lstStyle/>
          <a:p>
            <a:r>
              <a:rPr lang="en-US" dirty="0"/>
              <a:t>The government wants establish Pension schemes, Scholarship and special employment for the persons who were orphans, elderly, and female widowed.</a:t>
            </a:r>
          </a:p>
          <a:p>
            <a:r>
              <a:rPr lang="en-US" dirty="0"/>
              <a:t>Analyzing socio-economic status in for each age group and gender based on citizenship- Average income: Average hours an individual works.</a:t>
            </a:r>
          </a:p>
          <a:p>
            <a:r>
              <a:rPr lang="en-US" b="1" dirty="0"/>
              <a:t>We have achieved the same in our project in various Tasks mentioned below.</a:t>
            </a:r>
          </a:p>
          <a:p>
            <a:r>
              <a:rPr lang="en-US" dirty="0"/>
              <a:t>1. Total amount dispensed on pension in x year(s</a:t>
            </a:r>
            <a:r>
              <a:rPr lang="en-US" dirty="0" smtClean="0"/>
              <a:t>)(Data from user-Given </a:t>
            </a:r>
            <a:r>
              <a:rPr lang="en-US" dirty="0" err="1" smtClean="0"/>
              <a:t>Year:Validation</a:t>
            </a:r>
            <a:r>
              <a:rPr lang="en-US" dirty="0" smtClean="0"/>
              <a:t>)</a:t>
            </a:r>
            <a:endParaRPr lang="en-US" dirty="0"/>
          </a:p>
          <a:p>
            <a:r>
              <a:rPr lang="en-US" dirty="0"/>
              <a:t>2. Total amount dispensed on scholarship in current </a:t>
            </a:r>
            <a:r>
              <a:rPr lang="en-US" dirty="0" smtClean="0"/>
              <a:t>year(Data from user-Enter year)</a:t>
            </a:r>
            <a:endParaRPr lang="en-US" dirty="0"/>
          </a:p>
          <a:p>
            <a:r>
              <a:rPr lang="en-US" dirty="0"/>
              <a:t>3. For given age range employable female widowed and divorced count </a:t>
            </a:r>
            <a:r>
              <a:rPr lang="en-US" dirty="0" smtClean="0"/>
              <a:t>(Data from user Given min and Max age , with data Validation)</a:t>
            </a:r>
            <a:endParaRPr lang="en-US" dirty="0"/>
          </a:p>
          <a:p>
            <a:endParaRPr lang="en-US" dirty="0"/>
          </a:p>
        </p:txBody>
      </p:sp>
    </p:spTree>
    <p:extLst>
      <p:ext uri="{BB962C8B-B14F-4D97-AF65-F5344CB8AC3E}">
        <p14:creationId xmlns:p14="http://schemas.microsoft.com/office/powerpoint/2010/main" val="27050695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558878"/>
            <a:ext cx="10058400" cy="1450757"/>
          </a:xfrm>
        </p:spPr>
        <p:txBody>
          <a:bodyPr/>
          <a:lstStyle/>
          <a:p>
            <a:r>
              <a:rPr lang="en-US" b="1" u="sng" dirty="0"/>
              <a:t>Citizenship and Immigrants</a:t>
            </a:r>
            <a:r>
              <a:rPr lang="en-US" dirty="0"/>
              <a:t/>
            </a:r>
            <a:br>
              <a:rPr lang="en-US" dirty="0"/>
            </a:br>
            <a:endParaRPr lang="en-US" dirty="0"/>
          </a:p>
        </p:txBody>
      </p:sp>
      <p:sp>
        <p:nvSpPr>
          <p:cNvPr id="3" name="Content Placeholder 2"/>
          <p:cNvSpPr>
            <a:spLocks noGrp="1"/>
          </p:cNvSpPr>
          <p:nvPr>
            <p:ph idx="1"/>
          </p:nvPr>
        </p:nvSpPr>
        <p:spPr/>
        <p:txBody>
          <a:bodyPr/>
          <a:lstStyle/>
          <a:p>
            <a:r>
              <a:rPr lang="en-US" dirty="0"/>
              <a:t>Analyzing various factors on both US citizenship and immigrants on various factors.</a:t>
            </a:r>
          </a:p>
          <a:p>
            <a:r>
              <a:rPr lang="en-US" dirty="0"/>
              <a:t>For example, how many non - United States born has acquired U S citizenship.</a:t>
            </a:r>
          </a:p>
          <a:p>
            <a:r>
              <a:rPr lang="en-US" dirty="0"/>
              <a:t>Count the total number of people whose Country of Birth is not United States and has citizenship as Foreign born- U S citizen by naturalization</a:t>
            </a:r>
          </a:p>
          <a:p>
            <a:r>
              <a:rPr lang="en-US" b="1" dirty="0"/>
              <a:t>We have achieved the same in our project in various Tasks mentioned below.</a:t>
            </a:r>
          </a:p>
          <a:p>
            <a:pPr marL="457200" lvl="0" indent="-457200">
              <a:buFont typeface="+mj-lt"/>
              <a:buAutoNum type="arabicPeriod"/>
            </a:pPr>
            <a:r>
              <a:rPr lang="en-US" dirty="0"/>
              <a:t>Citizens and immigrants count for employed lot</a:t>
            </a:r>
          </a:p>
          <a:p>
            <a:pPr marL="457200" lvl="0" indent="-457200">
              <a:buFont typeface="+mj-lt"/>
              <a:buAutoNum type="arabicPeriod"/>
            </a:pPr>
            <a:r>
              <a:rPr lang="en-US" dirty="0"/>
              <a:t>Non-US citizen(s) tax filer status</a:t>
            </a:r>
          </a:p>
          <a:p>
            <a:pPr marL="457200" lvl="0" indent="-457200">
              <a:buFont typeface="+mj-lt"/>
              <a:buAutoNum type="arabicPeriod"/>
            </a:pPr>
            <a:r>
              <a:rPr lang="en-US" dirty="0"/>
              <a:t>Country of birth wise count for US citizenship by naturalization</a:t>
            </a:r>
          </a:p>
          <a:p>
            <a:endParaRPr lang="en-US" dirty="0"/>
          </a:p>
        </p:txBody>
      </p:sp>
    </p:spTree>
    <p:extLst>
      <p:ext uri="{BB962C8B-B14F-4D97-AF65-F5344CB8AC3E}">
        <p14:creationId xmlns:p14="http://schemas.microsoft.com/office/powerpoint/2010/main" val="147428421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459131"/>
            <a:ext cx="10058400" cy="1450757"/>
          </a:xfrm>
        </p:spPr>
        <p:txBody>
          <a:bodyPr/>
          <a:lstStyle/>
          <a:p>
            <a:r>
              <a:rPr lang="en-US" b="1" u="sng" dirty="0"/>
              <a:t>Employment Generation:</a:t>
            </a:r>
            <a:r>
              <a:rPr lang="en-US" dirty="0"/>
              <a:t/>
            </a:r>
            <a:br>
              <a:rPr lang="en-US" dirty="0"/>
            </a:br>
            <a:endParaRPr lang="en-US" dirty="0"/>
          </a:p>
        </p:txBody>
      </p:sp>
      <p:sp>
        <p:nvSpPr>
          <p:cNvPr id="3" name="Content Placeholder 2"/>
          <p:cNvSpPr>
            <a:spLocks noGrp="1"/>
          </p:cNvSpPr>
          <p:nvPr>
            <p:ph idx="1"/>
          </p:nvPr>
        </p:nvSpPr>
        <p:spPr/>
        <p:txBody>
          <a:bodyPr/>
          <a:lstStyle/>
          <a:p>
            <a:r>
              <a:rPr lang="en-US" dirty="0"/>
              <a:t>Analyzing qualification and gender in each category for employment.</a:t>
            </a:r>
          </a:p>
          <a:p>
            <a:r>
              <a:rPr lang="en-US" dirty="0"/>
              <a:t>For example, Count how many adult male have an education as some college but no degree and their average salary.</a:t>
            </a:r>
            <a:r>
              <a:rPr lang="en-US" b="1" u="sng" dirty="0"/>
              <a:t> </a:t>
            </a:r>
            <a:endParaRPr lang="en-US" dirty="0"/>
          </a:p>
          <a:p>
            <a:r>
              <a:rPr lang="en-US" b="1" dirty="0"/>
              <a:t>We have achieved the same in our project in various Tasks mentioned below.</a:t>
            </a:r>
          </a:p>
          <a:p>
            <a:pPr marL="457200" lvl="0" indent="-457200">
              <a:buFont typeface="+mj-lt"/>
              <a:buAutoNum type="arabicPeriod"/>
            </a:pPr>
            <a:r>
              <a:rPr lang="en-US" dirty="0"/>
              <a:t>For given age range employable female widowed and divorced count </a:t>
            </a:r>
          </a:p>
          <a:p>
            <a:pPr marL="457200" lvl="0" indent="-457200">
              <a:buFont typeface="+mj-lt"/>
              <a:buAutoNum type="arabicPeriod"/>
            </a:pPr>
            <a:r>
              <a:rPr lang="en-US" dirty="0"/>
              <a:t>Degree wise count for employability</a:t>
            </a:r>
          </a:p>
          <a:p>
            <a:pPr marL="457200" lvl="0" indent="-457200">
              <a:buFont typeface="+mj-lt"/>
              <a:buAutoNum type="arabicPeriod"/>
            </a:pPr>
            <a:r>
              <a:rPr lang="en-US" dirty="0"/>
              <a:t>Total count of employed/unemployed based on education.</a:t>
            </a:r>
          </a:p>
          <a:p>
            <a:endParaRPr lang="en-US" dirty="0"/>
          </a:p>
        </p:txBody>
      </p:sp>
    </p:spTree>
    <p:extLst>
      <p:ext uri="{BB962C8B-B14F-4D97-AF65-F5344CB8AC3E}">
        <p14:creationId xmlns:p14="http://schemas.microsoft.com/office/powerpoint/2010/main" val="260751220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476384"/>
            <a:ext cx="10058400" cy="1450757"/>
          </a:xfrm>
        </p:spPr>
        <p:txBody>
          <a:bodyPr/>
          <a:lstStyle/>
          <a:p>
            <a:r>
              <a:rPr lang="en-US" b="1" u="sng" dirty="0"/>
              <a:t>Product Selling &amp; Others:</a:t>
            </a:r>
            <a:r>
              <a:rPr lang="en-US" dirty="0"/>
              <a:t/>
            </a:r>
            <a:br>
              <a:rPr lang="en-US" dirty="0"/>
            </a:br>
            <a:endParaRPr lang="en-US" dirty="0"/>
          </a:p>
        </p:txBody>
      </p:sp>
      <p:sp>
        <p:nvSpPr>
          <p:cNvPr id="3" name="Content Placeholder 2"/>
          <p:cNvSpPr>
            <a:spLocks noGrp="1"/>
          </p:cNvSpPr>
          <p:nvPr>
            <p:ph idx="1"/>
          </p:nvPr>
        </p:nvSpPr>
        <p:spPr/>
        <p:txBody>
          <a:bodyPr/>
          <a:lstStyle/>
          <a:p>
            <a:r>
              <a:rPr lang="en-US" dirty="0"/>
              <a:t>Based on given data we can analysis selling of new product in the market also we can analysis factors like babies whose age less than 5 for vaccination, Orphan count with no education. Counting orphan who are not studying and based on their average income.</a:t>
            </a:r>
          </a:p>
          <a:p>
            <a:r>
              <a:rPr lang="en-US" dirty="0"/>
              <a:t>For example, count total infant whose parents are not in universe, have no education and their average income. </a:t>
            </a:r>
          </a:p>
          <a:p>
            <a:r>
              <a:rPr lang="en-US" b="1" dirty="0"/>
              <a:t>We have achieved the same in our project in various Tasks mentioned below.</a:t>
            </a:r>
          </a:p>
          <a:p>
            <a:pPr marL="457200" lvl="0" indent="-457200">
              <a:buFont typeface="+mj-lt"/>
              <a:buAutoNum type="arabicPeriod"/>
            </a:pPr>
            <a:r>
              <a:rPr lang="en-US" dirty="0"/>
              <a:t>Voter(s) count in x year(s</a:t>
            </a:r>
            <a:r>
              <a:rPr lang="en-US" dirty="0" smtClean="0"/>
              <a:t>)(Data from user-&gt;Enter the year)</a:t>
            </a:r>
            <a:endParaRPr lang="en-US" dirty="0"/>
          </a:p>
          <a:p>
            <a:pPr marL="457200" lvl="0" indent="-457200">
              <a:buFont typeface="+mj-lt"/>
              <a:buAutoNum type="arabicPeriod"/>
            </a:pPr>
            <a:r>
              <a:rPr lang="en-US" dirty="0"/>
              <a:t>Customer base </a:t>
            </a:r>
            <a:r>
              <a:rPr lang="en-US" dirty="0" smtClean="0"/>
              <a:t>analysis</a:t>
            </a:r>
          </a:p>
          <a:p>
            <a:pPr marL="0" lvl="0" indent="0">
              <a:buNone/>
            </a:pPr>
            <a:r>
              <a:rPr lang="en-US" dirty="0" smtClean="0"/>
              <a:t>Additional Tasks:</a:t>
            </a:r>
          </a:p>
          <a:p>
            <a:pPr marL="457200" lvl="0" indent="-457200">
              <a:buFont typeface="+mj-lt"/>
              <a:buAutoNum type="arabicPeriod"/>
            </a:pPr>
            <a:r>
              <a:rPr lang="en-US" dirty="0" smtClean="0"/>
              <a:t>No of babies between age 0 to 5.</a:t>
            </a:r>
            <a:endParaRPr lang="en-US" dirty="0"/>
          </a:p>
          <a:p>
            <a:endParaRPr lang="en-US" dirty="0"/>
          </a:p>
        </p:txBody>
      </p:sp>
    </p:spTree>
    <p:extLst>
      <p:ext uri="{BB962C8B-B14F-4D97-AF65-F5344CB8AC3E}">
        <p14:creationId xmlns:p14="http://schemas.microsoft.com/office/powerpoint/2010/main" val="142455641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u="sng" dirty="0"/>
              <a:t>Conclusion:</a:t>
            </a:r>
            <a:endParaRPr lang="en-US" dirty="0"/>
          </a:p>
        </p:txBody>
      </p:sp>
      <p:sp>
        <p:nvSpPr>
          <p:cNvPr id="3" name="Content Placeholder 2"/>
          <p:cNvSpPr>
            <a:spLocks noGrp="1"/>
          </p:cNvSpPr>
          <p:nvPr>
            <p:ph idx="1"/>
          </p:nvPr>
        </p:nvSpPr>
        <p:spPr/>
        <p:txBody>
          <a:bodyPr/>
          <a:lstStyle/>
          <a:p>
            <a:pPr lvl="1"/>
            <a:r>
              <a:rPr lang="en-US" dirty="0"/>
              <a:t>Data Analysis in E-Commerce can enhance various factors in terms of sales, transaction, communication with the customers</a:t>
            </a:r>
            <a:r>
              <a:rPr lang="en-US" dirty="0" smtClean="0"/>
              <a:t>.</a:t>
            </a:r>
          </a:p>
          <a:p>
            <a:pPr lvl="1"/>
            <a:endParaRPr lang="en-US" dirty="0" smtClean="0"/>
          </a:p>
          <a:p>
            <a:pPr lvl="1"/>
            <a:r>
              <a:rPr lang="en-US" dirty="0" smtClean="0"/>
              <a:t> </a:t>
            </a:r>
            <a:r>
              <a:rPr lang="en-US" dirty="0"/>
              <a:t>The project analyzed the status of Economy, Seasonality, product selling, well-being Fitness, Financial exchange, Sports interest on factors like each age group and various period.</a:t>
            </a:r>
          </a:p>
          <a:p>
            <a:endParaRPr lang="en-US" dirty="0"/>
          </a:p>
        </p:txBody>
      </p:sp>
    </p:spTree>
    <p:extLst>
      <p:ext uri="{BB962C8B-B14F-4D97-AF65-F5344CB8AC3E}">
        <p14:creationId xmlns:p14="http://schemas.microsoft.com/office/powerpoint/2010/main" val="103078713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54148" y="0"/>
            <a:ext cx="10058400" cy="1450757"/>
          </a:xfrm>
        </p:spPr>
        <p:txBody>
          <a:bodyPr/>
          <a:lstStyle/>
          <a:p>
            <a:r>
              <a:rPr lang="en-US" dirty="0" smtClean="0"/>
              <a:t>My Training Milestone</a:t>
            </a:r>
            <a:endParaRPr lang="en-US"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85668" y="1861960"/>
            <a:ext cx="8033826" cy="3995375"/>
          </a:xfrm>
        </p:spPr>
      </p:pic>
    </p:spTree>
    <p:extLst>
      <p:ext uri="{BB962C8B-B14F-4D97-AF65-F5344CB8AC3E}">
        <p14:creationId xmlns:p14="http://schemas.microsoft.com/office/powerpoint/2010/main" val="98562823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Q &amp; A</a:t>
            </a:r>
            <a:endParaRPr lang="en-US" dirty="0"/>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155337533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Thank you.</a:t>
            </a:r>
            <a:endParaRPr lang="en-US" dirty="0"/>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59704638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 </a:t>
            </a:r>
            <a:br>
              <a:rPr lang="en-US" dirty="0"/>
            </a:br>
            <a:r>
              <a:rPr lang="en-US" dirty="0"/>
              <a:t>My GITHUB LINK: </a:t>
            </a:r>
            <a:r>
              <a:rPr lang="en-US" u="sng" dirty="0"/>
              <a:t>https://github.com/sanvikaa2016</a:t>
            </a:r>
          </a:p>
        </p:txBody>
      </p:sp>
      <p:pic>
        <p:nvPicPr>
          <p:cNvPr id="4" name="Content Placeholder 3"/>
          <p:cNvPicPr>
            <a:picLocks noGrp="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1190445" y="1846263"/>
            <a:ext cx="9842740" cy="4123216"/>
          </a:xfrm>
          <a:prstGeom prst="rect">
            <a:avLst/>
          </a:prstGeom>
          <a:noFill/>
          <a:ln>
            <a:noFill/>
          </a:ln>
        </p:spPr>
      </p:pic>
    </p:spTree>
    <p:extLst>
      <p:ext uri="{BB962C8B-B14F-4D97-AF65-F5344CB8AC3E}">
        <p14:creationId xmlns:p14="http://schemas.microsoft.com/office/powerpoint/2010/main" val="344154156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My </a:t>
            </a:r>
            <a:r>
              <a:rPr lang="en-US" dirty="0"/>
              <a:t>FAQ blog</a:t>
            </a:r>
            <a:br>
              <a:rPr lang="en-US" dirty="0"/>
            </a:br>
            <a:r>
              <a:rPr lang="en-US" u="sng" dirty="0"/>
              <a:t>http://sanvikahadoopfaq.blogspot.in/</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47645" y="1846263"/>
            <a:ext cx="7789653" cy="4386651"/>
          </a:xfrm>
        </p:spPr>
      </p:pic>
    </p:spTree>
    <p:extLst>
      <p:ext uri="{BB962C8B-B14F-4D97-AF65-F5344CB8AC3E}">
        <p14:creationId xmlns:p14="http://schemas.microsoft.com/office/powerpoint/2010/main" val="18258473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a:t>
            </a:r>
            <a:endParaRPr lang="en-US" dirty="0"/>
          </a:p>
        </p:txBody>
      </p:sp>
      <p:pic>
        <p:nvPicPr>
          <p:cNvPr id="4" name="Content Placeholder 3"/>
          <p:cNvPicPr>
            <a:picLocks noGrp="1" noChangeAspect="1"/>
          </p:cNvPicPr>
          <p:nvPr>
            <p:ph idx="1"/>
          </p:nvPr>
        </p:nvPicPr>
        <p:blipFill>
          <a:blip r:embed="rId2"/>
          <a:stretch>
            <a:fillRect/>
          </a:stretch>
        </p:blipFill>
        <p:spPr>
          <a:xfrm>
            <a:off x="1374690" y="1967033"/>
            <a:ext cx="8916349" cy="4022725"/>
          </a:xfrm>
          <a:prstGeom prst="rect">
            <a:avLst/>
          </a:prstGeom>
        </p:spPr>
      </p:pic>
    </p:spTree>
    <p:extLst>
      <p:ext uri="{BB962C8B-B14F-4D97-AF65-F5344CB8AC3E}">
        <p14:creationId xmlns:p14="http://schemas.microsoft.com/office/powerpoint/2010/main" val="21586942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99478" y="397025"/>
            <a:ext cx="10232113" cy="5845513"/>
          </a:xfrm>
        </p:spPr>
      </p:pic>
    </p:spTree>
    <p:extLst>
      <p:ext uri="{BB962C8B-B14F-4D97-AF65-F5344CB8AC3E}">
        <p14:creationId xmlns:p14="http://schemas.microsoft.com/office/powerpoint/2010/main" val="67942076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Big Data(What it means to us?)</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2667715561"/>
      </p:ext>
    </p:extLst>
  </p:cSld>
  <p:clrMapOvr>
    <a:masterClrMapping/>
  </p:clrMapOvr>
  <p:timing>
    <p:tnLst>
      <p:par>
        <p:cTn id="1" dur="indefinite" restart="never" nodeType="tmRoot"/>
      </p:par>
    </p:tnLst>
  </p:timing>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891</TotalTime>
  <Words>1947</Words>
  <Application>Microsoft Office PowerPoint</Application>
  <PresentationFormat>Widescreen</PresentationFormat>
  <Paragraphs>327</Paragraphs>
  <Slides>41</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41</vt:i4>
      </vt:variant>
    </vt:vector>
  </HeadingPairs>
  <TitlesOfParts>
    <vt:vector size="46" baseType="lpstr">
      <vt:lpstr>Arial</vt:lpstr>
      <vt:lpstr>Calibri</vt:lpstr>
      <vt:lpstr>Calibri Light</vt:lpstr>
      <vt:lpstr>Times New Roman</vt:lpstr>
      <vt:lpstr>Retrospect</vt:lpstr>
      <vt:lpstr>My TTT on Big Data </vt:lpstr>
      <vt:lpstr>   My Learning @ Glance </vt:lpstr>
      <vt:lpstr>My Big Data TTT @ Glance</vt:lpstr>
      <vt:lpstr>My Training Milestone</vt:lpstr>
      <vt:lpstr>  My GITHUB LINK: https://github.com/sanvikaa2016</vt:lpstr>
      <vt:lpstr>My FAQ blog http://sanvikahadoopfaq.blogspot.in/</vt:lpstr>
      <vt:lpstr>Data….</vt:lpstr>
      <vt:lpstr>PowerPoint Presentation</vt:lpstr>
      <vt:lpstr>Big Data(What it means to us?)</vt:lpstr>
      <vt:lpstr>Who’s Generating Big Data</vt:lpstr>
      <vt:lpstr>Big Data 4V’s</vt:lpstr>
      <vt:lpstr>Who uses big data? </vt:lpstr>
      <vt:lpstr> What is Hadoop?</vt:lpstr>
      <vt:lpstr>Other Hadoop Tools</vt:lpstr>
      <vt:lpstr>Top 10 E-Commerce sites in the world based on visitors</vt:lpstr>
      <vt:lpstr>Project 1  Data Analysis on Socio-Economic and Well-being Fitness </vt:lpstr>
      <vt:lpstr>Objective: </vt:lpstr>
      <vt:lpstr>Given Data: Sports &amp; Fitness Equipment sales details and Customer details </vt:lpstr>
      <vt:lpstr>  HARDWARE &amp; SOFTWARE REQUIREMENTS: </vt:lpstr>
      <vt:lpstr>Use Case Analysis on following factors: </vt:lpstr>
      <vt:lpstr>1. Economic Status: </vt:lpstr>
      <vt:lpstr>2. Seasonality </vt:lpstr>
      <vt:lpstr>3. Financial Exchanges: </vt:lpstr>
      <vt:lpstr>Financial Exchanges..</vt:lpstr>
      <vt:lpstr>4. Well-being Fitness: </vt:lpstr>
      <vt:lpstr>5. Sports Awareness: </vt:lpstr>
      <vt:lpstr>Conclusion:</vt:lpstr>
      <vt:lpstr>Project 2  Census Data Analysis for Development</vt:lpstr>
      <vt:lpstr>Objective: </vt:lpstr>
      <vt:lpstr>Given Data:  </vt:lpstr>
      <vt:lpstr>  HARDWARE &amp; SOFTWARE REQUIREMENTS: </vt:lpstr>
      <vt:lpstr> Census Analysis on following factors:  </vt:lpstr>
      <vt:lpstr>  Education: </vt:lpstr>
      <vt:lpstr>Finance: </vt:lpstr>
      <vt:lpstr>Socio-economic status: </vt:lpstr>
      <vt:lpstr>Citizenship and Immigrants </vt:lpstr>
      <vt:lpstr>Employment Generation: </vt:lpstr>
      <vt:lpstr>Product Selling &amp; Others: </vt:lpstr>
      <vt:lpstr>Conclusion:</vt:lpstr>
      <vt:lpstr>Q &amp; A</vt:lpstr>
      <vt:lpstr>Thank you.</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Analysis on Socio-Economic and Well-being Healthcare</dc:title>
  <dc:creator>MRuser</dc:creator>
  <cp:lastModifiedBy>MRuser</cp:lastModifiedBy>
  <cp:revision>104</cp:revision>
  <dcterms:created xsi:type="dcterms:W3CDTF">2016-11-22T01:36:37Z</dcterms:created>
  <dcterms:modified xsi:type="dcterms:W3CDTF">2016-11-30T02:01:14Z</dcterms:modified>
</cp:coreProperties>
</file>